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303" r:id="rId3"/>
    <p:sldId id="529" r:id="rId4"/>
    <p:sldId id="577" r:id="rId5"/>
    <p:sldId id="530" r:id="rId6"/>
    <p:sldId id="531" r:id="rId7"/>
    <p:sldId id="532" r:id="rId8"/>
    <p:sldId id="558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575" r:id="rId26"/>
    <p:sldId id="576" r:id="rId27"/>
    <p:sldId id="557" r:id="rId28"/>
    <p:sldId id="556" r:id="rId29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4" pos="181" userDrawn="1">
          <p15:clr>
            <a:srgbClr val="A4A3A4"/>
          </p15:clr>
        </p15:guide>
        <p15:guide id="5" orient="horz" pos="2913" userDrawn="1">
          <p15:clr>
            <a:srgbClr val="A4A3A4"/>
          </p15:clr>
        </p15:guide>
        <p15:guide id="6" pos="4468" userDrawn="1">
          <p15:clr>
            <a:srgbClr val="A4A3A4"/>
          </p15:clr>
        </p15:guide>
        <p15:guide id="7" pos="2925" userDrawn="1">
          <p15:clr>
            <a:srgbClr val="A4A3A4"/>
          </p15:clr>
        </p15:guide>
        <p15:guide id="8" orient="horz" pos="1529" userDrawn="1">
          <p15:clr>
            <a:srgbClr val="A4A3A4"/>
          </p15:clr>
        </p15:guide>
        <p15:guide id="9" pos="5556" userDrawn="1">
          <p15:clr>
            <a:srgbClr val="A4A3A4"/>
          </p15:clr>
        </p15:guide>
        <p15:guide id="10" pos="1723" userDrawn="1">
          <p15:clr>
            <a:srgbClr val="A4A3A4"/>
          </p15:clr>
        </p15:guide>
        <p15:guide id="11" orient="horz" pos="2051" userDrawn="1">
          <p15:clr>
            <a:srgbClr val="A4A3A4"/>
          </p15:clr>
        </p15:guide>
        <p15:guide id="12" pos="3107" userDrawn="1">
          <p15:clr>
            <a:srgbClr val="A4A3A4"/>
          </p15:clr>
        </p15:guide>
        <p15:guide id="13" orient="horz" pos="373" userDrawn="1">
          <p15:clr>
            <a:srgbClr val="A4A3A4"/>
          </p15:clr>
        </p15:guide>
        <p15:guide id="14" orient="horz" pos="259" userDrawn="1">
          <p15:clr>
            <a:srgbClr val="A4A3A4"/>
          </p15:clr>
        </p15:guide>
        <p15:guide id="15" orient="horz" pos="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485"/>
    <a:srgbClr val="F5F5F5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2"/>
    <p:restoredTop sz="90684" autoAdjust="0"/>
  </p:normalViewPr>
  <p:slideViewPr>
    <p:cSldViewPr snapToGrid="0" snapToObjects="1" showGuides="1">
      <p:cViewPr varScale="1">
        <p:scale>
          <a:sx n="143" d="100"/>
          <a:sy n="143" d="100"/>
        </p:scale>
        <p:origin x="984" y="192"/>
      </p:cViewPr>
      <p:guideLst>
        <p:guide pos="181"/>
        <p:guide orient="horz" pos="2913"/>
        <p:guide pos="4468"/>
        <p:guide pos="2925"/>
        <p:guide orient="horz" pos="1529"/>
        <p:guide pos="5556"/>
        <p:guide pos="1723"/>
        <p:guide orient="horz" pos="2051"/>
        <p:guide pos="3107"/>
        <p:guide orient="horz" pos="373"/>
        <p:guide orient="horz" pos="259"/>
        <p:guide orient="horz" pos="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665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391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178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583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007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945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539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930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620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906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105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858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876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867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465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290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292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106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673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346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75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21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30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444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67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91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07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B4093D-52EE-67AD-9C1F-D391FE5D1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942" t="-3047" r="-3224" b="37341"/>
          <a:stretch/>
        </p:blipFill>
        <p:spPr>
          <a:xfrm>
            <a:off x="0" y="396000"/>
            <a:ext cx="6552000" cy="475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8CF53A-C0A2-78DF-DA95-8412E5A1F0A7}"/>
              </a:ext>
            </a:extLst>
          </p:cNvPr>
          <p:cNvGrpSpPr/>
          <p:nvPr userDrawn="1"/>
        </p:nvGrpSpPr>
        <p:grpSpPr>
          <a:xfrm>
            <a:off x="6927646" y="196525"/>
            <a:ext cx="1965529" cy="373326"/>
            <a:chOff x="2884982" y="196525"/>
            <a:chExt cx="1965529" cy="37332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2681B05-94E9-7FDA-47C1-0DCAB3EE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84982" y="196525"/>
              <a:ext cx="879982" cy="37332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83ADE75-B71E-1391-6828-9B3B2AEA70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147859" y="294906"/>
              <a:ext cx="702652" cy="176564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B4C303-8042-9666-CD06-4FB9639837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2159659" cy="19025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C00D56-5363-1E35-E47E-88D4E916299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04"/>
            <a:ext cx="2159659" cy="1902556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7609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A60860-BDAA-83CF-23BF-919C2BC00672}"/>
              </a:ext>
            </a:extLst>
          </p:cNvPr>
          <p:cNvSpPr/>
          <p:nvPr userDrawn="1"/>
        </p:nvSpPr>
        <p:spPr>
          <a:xfrm>
            <a:off x="0" y="628699"/>
            <a:ext cx="9144000" cy="4176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515350" y="4767263"/>
            <a:ext cx="3652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604FFA-22A8-022D-0AD8-57F14ED51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595" y="280146"/>
            <a:ext cx="683387" cy="170202"/>
          </a:xfrm>
          <a:prstGeom prst="rect">
            <a:avLst/>
          </a:prstGeom>
        </p:spPr>
      </p:pic>
      <p:cxnSp>
        <p:nvCxnSpPr>
          <p:cNvPr id="8" name="Google Shape;24;p21">
            <a:extLst>
              <a:ext uri="{FF2B5EF4-FFF2-40B4-BE49-F238E27FC236}">
                <a16:creationId xmlns:a16="http://schemas.microsoft.com/office/drawing/2014/main" id="{58B2FDD4-73C8-AB24-76A2-763EB90DFD79}"/>
              </a:ext>
            </a:extLst>
          </p:cNvPr>
          <p:cNvCxnSpPr>
            <a:cxnSpLocks/>
          </p:cNvCxnSpPr>
          <p:nvPr userDrawn="1"/>
        </p:nvCxnSpPr>
        <p:spPr>
          <a:xfrm>
            <a:off x="628650" y="617174"/>
            <a:ext cx="788551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225184-0C67-17DB-3BC0-08C63933B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78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7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D4D388-47FC-144D-9FC4-4BDE9BF3CB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25A15E-5930-204A-B8FA-E850E11E3D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1AB7E7-45F1-B041-8654-FCE2E2CCA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974AE5-15D0-D24B-85B9-2AC206A917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1028184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847940-B6AB-B541-9396-FE4D58243A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37066" y="4177922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cxnSp>
        <p:nvCxnSpPr>
          <p:cNvPr id="5" name="Google Shape;24;p21">
            <a:extLst>
              <a:ext uri="{FF2B5EF4-FFF2-40B4-BE49-F238E27FC236}">
                <a16:creationId xmlns:a16="http://schemas.microsoft.com/office/drawing/2014/main" id="{CD1119D3-2E21-4FC2-5D63-F23FEC677EBF}"/>
              </a:ext>
            </a:extLst>
          </p:cNvPr>
          <p:cNvCxnSpPr>
            <a:cxnSpLocks/>
          </p:cNvCxnSpPr>
          <p:nvPr userDrawn="1"/>
        </p:nvCxnSpPr>
        <p:spPr>
          <a:xfrm>
            <a:off x="247462" y="648100"/>
            <a:ext cx="818025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07ED88-4B0F-5648-9CF8-A6CABF8DB33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7462" y="196525"/>
            <a:ext cx="879982" cy="3733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D1D9E2-1933-3849-5F24-946589ED6F0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10339" y="294906"/>
            <a:ext cx="702652" cy="176564"/>
          </a:xfrm>
          <a:prstGeom prst="rect">
            <a:avLst/>
          </a:prstGeom>
        </p:spPr>
      </p:pic>
      <p:cxnSp>
        <p:nvCxnSpPr>
          <p:cNvPr id="10" name="Google Shape;24;p21">
            <a:extLst>
              <a:ext uri="{FF2B5EF4-FFF2-40B4-BE49-F238E27FC236}">
                <a16:creationId xmlns:a16="http://schemas.microsoft.com/office/drawing/2014/main" id="{F0CBFEE7-CB31-2783-F0D0-D0A9341FB4A6}"/>
              </a:ext>
            </a:extLst>
          </p:cNvPr>
          <p:cNvCxnSpPr>
            <a:cxnSpLocks/>
          </p:cNvCxnSpPr>
          <p:nvPr userDrawn="1"/>
        </p:nvCxnSpPr>
        <p:spPr>
          <a:xfrm>
            <a:off x="247462" y="4803775"/>
            <a:ext cx="8580205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136;p1">
            <a:extLst>
              <a:ext uri="{FF2B5EF4-FFF2-40B4-BE49-F238E27FC236}">
                <a16:creationId xmlns:a16="http://schemas.microsoft.com/office/drawing/2014/main" id="{CF05C36C-6573-3270-801F-E1961FF46577}"/>
              </a:ext>
            </a:extLst>
          </p:cNvPr>
          <p:cNvSpPr txBox="1"/>
          <p:nvPr userDrawn="1"/>
        </p:nvSpPr>
        <p:spPr>
          <a:xfrm>
            <a:off x="3269420" y="4825260"/>
            <a:ext cx="5221197" cy="31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B9BCBF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Шестой этап Всероссийской просветительской Эстафеты «Мои финансы»</a:t>
            </a:r>
            <a:endParaRPr sz="1000" b="0" i="0" u="none" strike="noStrike" cap="none" dirty="0">
              <a:solidFill>
                <a:srgbClr val="B9BCB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54F6FD-C373-A2DF-6EF4-76EC6E2AECB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  <p:sldLayoutId id="2147483660" r:id="rId11"/>
    <p:sldLayoutId id="2147483669" r:id="rId12"/>
    <p:sldLayoutId id="2147483670" r:id="rId13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AE01AE2-688B-38D7-EC20-D79A69C43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00" y="1059204"/>
            <a:ext cx="1672036" cy="22717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43B2F82-EE72-21B9-302E-49C2CFC13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04131">
            <a:off x="4516384" y="3575949"/>
            <a:ext cx="1092200" cy="1041400"/>
          </a:xfrm>
          <a:prstGeom prst="rect">
            <a:avLst/>
          </a:prstGeom>
        </p:spPr>
      </p:pic>
      <p:sp>
        <p:nvSpPr>
          <p:cNvPr id="4" name="Google Shape;136;p1">
            <a:extLst>
              <a:ext uri="{FF2B5EF4-FFF2-40B4-BE49-F238E27FC236}">
                <a16:creationId xmlns:a16="http://schemas.microsoft.com/office/drawing/2014/main" id="{C41999E6-F268-AF51-E2C6-3F75FD219040}"/>
              </a:ext>
            </a:extLst>
          </p:cNvPr>
          <p:cNvSpPr txBox="1"/>
          <p:nvPr/>
        </p:nvSpPr>
        <p:spPr>
          <a:xfrm>
            <a:off x="2155377" y="174604"/>
            <a:ext cx="3020127" cy="40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dirty="0">
                <a:solidFill>
                  <a:srgbClr val="0F9485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Шестой</a:t>
            </a:r>
            <a:r>
              <a:rPr lang="ru-RU" sz="1000" b="1" i="0" u="none" strike="noStrike" cap="none" dirty="0">
                <a:solidFill>
                  <a:srgbClr val="0F9485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этап </a:t>
            </a:r>
            <a:r>
              <a:rPr lang="ru-RU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Всероссийской просветительской </a:t>
            </a:r>
            <a:br>
              <a:rPr lang="en-US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ru-RU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Эстафеты «Мои финансы»</a:t>
            </a:r>
            <a:endParaRPr sz="1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Google Shape;137;p1">
            <a:extLst>
              <a:ext uri="{FF2B5EF4-FFF2-40B4-BE49-F238E27FC236}">
                <a16:creationId xmlns:a16="http://schemas.microsoft.com/office/drawing/2014/main" id="{985EAF18-F85F-A9CA-D146-32AD9C1B4C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V="1">
            <a:off x="0" y="5079133"/>
            <a:ext cx="9144000" cy="1163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761" y="2259790"/>
            <a:ext cx="5539343" cy="17101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37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Думай о будущем: страхование </a:t>
            </a:r>
            <a:br>
              <a:rPr lang="ru-RU" sz="37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</a:br>
            <a:r>
              <a:rPr lang="ru-RU" sz="37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и накопления</a:t>
            </a:r>
          </a:p>
        </p:txBody>
      </p:sp>
      <p:grpSp>
        <p:nvGrpSpPr>
          <p:cNvPr id="6" name="Google Shape;93;p14">
            <a:extLst>
              <a:ext uri="{FF2B5EF4-FFF2-40B4-BE49-F238E27FC236}">
                <a16:creationId xmlns:a16="http://schemas.microsoft.com/office/drawing/2014/main" id="{971F7956-1170-755F-88A9-5C8E34203E38}"/>
              </a:ext>
            </a:extLst>
          </p:cNvPr>
          <p:cNvGrpSpPr/>
          <p:nvPr/>
        </p:nvGrpSpPr>
        <p:grpSpPr>
          <a:xfrm>
            <a:off x="5014112" y="233837"/>
            <a:ext cx="1559844" cy="411942"/>
            <a:chOff x="0" y="0"/>
            <a:chExt cx="7961408" cy="2092117"/>
          </a:xfrm>
        </p:grpSpPr>
        <p:sp>
          <p:nvSpPr>
            <p:cNvPr id="7" name="Google Shape;94;p14">
              <a:extLst>
                <a:ext uri="{FF2B5EF4-FFF2-40B4-BE49-F238E27FC236}">
                  <a16:creationId xmlns:a16="http://schemas.microsoft.com/office/drawing/2014/main" id="{BCC21469-A6F2-FC6A-058A-219C487ADE98}"/>
                </a:ext>
              </a:extLst>
            </p:cNvPr>
            <p:cNvSpPr/>
            <p:nvPr/>
          </p:nvSpPr>
          <p:spPr>
            <a:xfrm>
              <a:off x="0" y="9880"/>
              <a:ext cx="5430318" cy="2082237"/>
            </a:xfrm>
            <a:custGeom>
              <a:avLst/>
              <a:gdLst/>
              <a:ahLst/>
              <a:cxnLst/>
              <a:rect l="l" t="t" r="r" b="b"/>
              <a:pathLst>
                <a:path w="5430318" h="2082237" extrusionOk="0">
                  <a:moveTo>
                    <a:pt x="0" y="0"/>
                  </a:moveTo>
                  <a:lnTo>
                    <a:pt x="5430318" y="0"/>
                  </a:lnTo>
                  <a:lnTo>
                    <a:pt x="5430318" y="2082237"/>
                  </a:lnTo>
                  <a:lnTo>
                    <a:pt x="0" y="20822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542591"/>
              </a:stretch>
            </a:blipFill>
            <a:ln>
              <a:noFill/>
            </a:ln>
          </p:spPr>
        </p:sp>
        <p:sp>
          <p:nvSpPr>
            <p:cNvPr id="8" name="Google Shape;95;p14">
              <a:extLst>
                <a:ext uri="{FF2B5EF4-FFF2-40B4-BE49-F238E27FC236}">
                  <a16:creationId xmlns:a16="http://schemas.microsoft.com/office/drawing/2014/main" id="{FE883C38-460D-9BF1-32E4-B540F0CCC7E6}"/>
                </a:ext>
              </a:extLst>
            </p:cNvPr>
            <p:cNvSpPr/>
            <p:nvPr/>
          </p:nvSpPr>
          <p:spPr>
            <a:xfrm>
              <a:off x="5679707" y="0"/>
              <a:ext cx="2281701" cy="2092117"/>
            </a:xfrm>
            <a:custGeom>
              <a:avLst/>
              <a:gdLst/>
              <a:ahLst/>
              <a:cxnLst/>
              <a:rect l="l" t="t" r="r" b="b"/>
              <a:pathLst>
                <a:path w="2281701" h="2092117" extrusionOk="0">
                  <a:moveTo>
                    <a:pt x="0" y="0"/>
                  </a:moveTo>
                  <a:lnTo>
                    <a:pt x="2281701" y="0"/>
                  </a:lnTo>
                  <a:lnTo>
                    <a:pt x="2281701" y="2092117"/>
                  </a:lnTo>
                  <a:lnTo>
                    <a:pt x="0" y="20921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l="-16765"/>
              </a:stretch>
            </a:blipFill>
            <a:ln>
              <a:noFill/>
            </a:ln>
          </p:spPr>
        </p:sp>
      </p:grpSp>
      <p:sp>
        <p:nvSpPr>
          <p:cNvPr id="3" name="Google Shape;136;p1">
            <a:extLst>
              <a:ext uri="{FF2B5EF4-FFF2-40B4-BE49-F238E27FC236}">
                <a16:creationId xmlns:a16="http://schemas.microsoft.com/office/drawing/2014/main" id="{10F62018-68F7-C8C7-EA68-C7198F3E18F2}"/>
              </a:ext>
            </a:extLst>
          </p:cNvPr>
          <p:cNvSpPr txBox="1"/>
          <p:nvPr/>
        </p:nvSpPr>
        <p:spPr>
          <a:xfrm>
            <a:off x="473811" y="4156911"/>
            <a:ext cx="3020127" cy="54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6664"/>
              </a:buClr>
              <a:buSzPts val="2000"/>
              <a:buFont typeface="Arial"/>
              <a:buNone/>
            </a:pPr>
            <a:r>
              <a:rPr lang="ru-RU" sz="160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Иванов Иван Иванович,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6664"/>
              </a:buClr>
              <a:buSzPts val="20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должность спикера </a:t>
            </a:r>
            <a:endParaRPr lang="ru-RU" sz="1400" b="0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3FC921-5289-58E7-725F-937DCE4068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733">
            <a:off x="5743193" y="1790660"/>
            <a:ext cx="2551702" cy="27912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BCD3DE3-B91A-D7AC-F3E7-914CA10B6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455" y="3072788"/>
            <a:ext cx="1051784" cy="150861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C8E7D7-2281-39B8-BFBA-2E03D3DA2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1360">
            <a:off x="5113907" y="4397739"/>
            <a:ext cx="1092200" cy="1041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2"/>
            <a:ext cx="6112496" cy="51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>
              <a:lnSpc>
                <a:spcPct val="90000"/>
              </a:lnSpc>
              <a:buClr>
                <a:srgbClr val="2F5496"/>
              </a:buClr>
              <a:buSzPts val="3600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ОСОБЕННОСТИ ДОЛЕВОГО СТРАХОВАНИЯ ЖИЗНИ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:a16="http://schemas.microsoft.com/office/drawing/2014/main" id="{D63C84AC-0036-C716-DE74-2E8E3DF8C059}"/>
              </a:ext>
            </a:extLst>
          </p:cNvPr>
          <p:cNvSpPr txBox="1"/>
          <p:nvPr/>
        </p:nvSpPr>
        <p:spPr>
          <a:xfrm>
            <a:off x="710989" y="1695285"/>
            <a:ext cx="75826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Минимальный срок договора не установлен</a:t>
            </a:r>
            <a:r>
              <a:rPr lang="ru-RU" sz="12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но целесообразно выбирать среднесрочные </a:t>
            </a:r>
            <a:br>
              <a:rPr lang="ru-RU" sz="1200" b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200" b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и долгосрочные договоры.</a:t>
            </a:r>
          </a:p>
          <a:p>
            <a:pPr algn="l"/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ДСЖ </a:t>
            </a:r>
            <a:r>
              <a:rPr lang="ru-RU" sz="1200" dirty="0">
                <a:solidFill>
                  <a:schemeClr val="accent2"/>
                </a:solidFill>
                <a:latin typeface="+mj-lt"/>
              </a:rPr>
              <a:t>—</a:t>
            </a:r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 самый долгосрочный продукт 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из линейки существующих инвестиционных продуктов.</a:t>
            </a:r>
            <a:endParaRPr lang="ru-RU" sz="1200" b="0" dirty="0">
              <a:latin typeface="+mj-lt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248A6923-5FDE-36D3-0A41-A86812E2786B}"/>
              </a:ext>
            </a:extLst>
          </p:cNvPr>
          <p:cNvSpPr txBox="1">
            <a:spLocks/>
          </p:cNvSpPr>
          <p:nvPr/>
        </p:nvSpPr>
        <p:spPr>
          <a:xfrm>
            <a:off x="306593" y="1658952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8AFC827D-FD3A-815D-1975-1D79C2AD4220}"/>
              </a:ext>
            </a:extLst>
          </p:cNvPr>
          <p:cNvSpPr txBox="1">
            <a:spLocks/>
          </p:cNvSpPr>
          <p:nvPr/>
        </p:nvSpPr>
        <p:spPr>
          <a:xfrm>
            <a:off x="306593" y="2403978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2" name="Google Shape;192;p7">
            <a:extLst>
              <a:ext uri="{FF2B5EF4-FFF2-40B4-BE49-F238E27FC236}">
                <a16:creationId xmlns:a16="http://schemas.microsoft.com/office/drawing/2014/main" id="{910D5281-01D7-2DE7-95ED-0A87999D4515}"/>
              </a:ext>
            </a:extLst>
          </p:cNvPr>
          <p:cNvSpPr txBox="1"/>
          <p:nvPr/>
        </p:nvSpPr>
        <p:spPr>
          <a:xfrm>
            <a:off x="710989" y="2431787"/>
            <a:ext cx="7582619" cy="3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Управление инвестиционной частью 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будет осуществлять страховщик, если получит лицензию на управление активами, или профессиональная УК (страховщик передаст активы в ДУ).</a:t>
            </a:r>
            <a:endParaRPr sz="1200" b="0" i="0" dirty="0">
              <a:solidFill>
                <a:schemeClr val="accent2"/>
              </a:solidFill>
              <a:latin typeface="+mj-lt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DC5A21E1-08E5-34AD-B7B2-4CB779D15012}"/>
              </a:ext>
            </a:extLst>
          </p:cNvPr>
          <p:cNvSpPr txBox="1">
            <a:spLocks/>
          </p:cNvSpPr>
          <p:nvPr/>
        </p:nvSpPr>
        <p:spPr>
          <a:xfrm>
            <a:off x="306593" y="3004163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9" name="Google Shape;192;p7">
            <a:extLst>
              <a:ext uri="{FF2B5EF4-FFF2-40B4-BE49-F238E27FC236}">
                <a16:creationId xmlns:a16="http://schemas.microsoft.com/office/drawing/2014/main" id="{4CB20351-6549-04A7-EC90-3498C8FE2529}"/>
              </a:ext>
            </a:extLst>
          </p:cNvPr>
          <p:cNvSpPr txBox="1"/>
          <p:nvPr/>
        </p:nvSpPr>
        <p:spPr>
          <a:xfrm>
            <a:off x="710989" y="3031972"/>
            <a:ext cx="75826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Инвестиционные активы (паи ПИФ) </a:t>
            </a:r>
            <a:r>
              <a:rPr lang="ru-RU" sz="1200" dirty="0">
                <a:solidFill>
                  <a:schemeClr val="accent2"/>
                </a:solidFill>
                <a:latin typeface="+mj-lt"/>
              </a:rPr>
              <a:t>—</a:t>
            </a:r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 собственность страхователя</a:t>
            </a:r>
            <a:r>
              <a:rPr lang="ru-RU" sz="12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. </a:t>
            </a:r>
            <a:br>
              <a:rPr lang="ru-RU" sz="12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200" b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Это защищает страхователя от риска банкротства страховщика или управляющей компании.</a:t>
            </a:r>
            <a:endParaRPr lang="ru-RU" sz="1600" b="0" dirty="0">
              <a:latin typeface="+mj-lt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C6627E7A-0693-6294-AB4E-5B3CB8670A7B}"/>
              </a:ext>
            </a:extLst>
          </p:cNvPr>
          <p:cNvSpPr txBox="1">
            <a:spLocks/>
          </p:cNvSpPr>
          <p:nvPr/>
        </p:nvSpPr>
        <p:spPr>
          <a:xfrm>
            <a:off x="306593" y="3582488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14" name="Google Shape;192;p7">
            <a:extLst>
              <a:ext uri="{FF2B5EF4-FFF2-40B4-BE49-F238E27FC236}">
                <a16:creationId xmlns:a16="http://schemas.microsoft.com/office/drawing/2014/main" id="{48380AFC-B7B8-D32C-1B92-A390EB29B7F2}"/>
              </a:ext>
            </a:extLst>
          </p:cNvPr>
          <p:cNvSpPr txBox="1"/>
          <p:nvPr/>
        </p:nvSpPr>
        <p:spPr>
          <a:xfrm>
            <a:off x="710989" y="3630967"/>
            <a:ext cx="48742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Юридическая защита (от ареста, раздела при разводе) инвестиций не действует.</a:t>
            </a:r>
            <a:endParaRPr lang="ru-RU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26347419-435B-403D-BB95-25865A8CEF21}"/>
              </a:ext>
            </a:extLst>
          </p:cNvPr>
          <p:cNvSpPr txBox="1">
            <a:spLocks/>
          </p:cNvSpPr>
          <p:nvPr/>
        </p:nvSpPr>
        <p:spPr>
          <a:xfrm>
            <a:off x="306593" y="4160813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16" name="Google Shape;192;p7">
            <a:extLst>
              <a:ext uri="{FF2B5EF4-FFF2-40B4-BE49-F238E27FC236}">
                <a16:creationId xmlns:a16="http://schemas.microsoft.com/office/drawing/2014/main" id="{71FE7F41-112A-537C-A71A-BE893E2369DF}"/>
              </a:ext>
            </a:extLst>
          </p:cNvPr>
          <p:cNvSpPr txBox="1"/>
          <p:nvPr/>
        </p:nvSpPr>
        <p:spPr>
          <a:xfrm>
            <a:off x="710989" y="4289206"/>
            <a:ext cx="758261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Период охлаждения.</a:t>
            </a:r>
            <a:endParaRPr lang="ru-RU" sz="16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20324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2"/>
            <a:ext cx="6112496" cy="21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САМОЕ ВАЖНОЕ О ПАЯХ ПИФ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:a16="http://schemas.microsoft.com/office/drawing/2014/main" id="{D63C84AC-0036-C716-DE74-2E8E3DF8C059}"/>
              </a:ext>
            </a:extLst>
          </p:cNvPr>
          <p:cNvSpPr txBox="1"/>
          <p:nvPr/>
        </p:nvSpPr>
        <p:spPr>
          <a:xfrm>
            <a:off x="306593" y="1334557"/>
            <a:ext cx="7582619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Инвестиционный пай </a:t>
            </a:r>
            <a:r>
              <a:rPr lang="ru-RU" sz="1200" dirty="0">
                <a:solidFill>
                  <a:schemeClr val="accent2"/>
                </a:solidFill>
                <a:latin typeface="+mj-lt"/>
              </a:rPr>
              <a:t>–</a:t>
            </a:r>
            <a:r>
              <a:rPr lang="ru-RU" sz="12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 именная бездокументарная ценная бумага, </a:t>
            </a: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удостоверяющая: </a:t>
            </a:r>
            <a:endParaRPr lang="ru-RU" sz="1200" b="0" dirty="0">
              <a:latin typeface="+mj-lt"/>
            </a:endParaRPr>
          </a:p>
          <a:p>
            <a:pPr marL="171450" marR="0" lvl="0" indent="-171450" algn="just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долю ее владельца в праве собственности на имущество паевого фонда;</a:t>
            </a:r>
            <a:endParaRPr lang="ru-RU" sz="1200" b="0" dirty="0">
              <a:latin typeface="+mj-lt"/>
            </a:endParaRPr>
          </a:p>
          <a:p>
            <a:pPr marL="171450" marR="0" lvl="0" indent="-171450" algn="just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право на получение денежной компенсации при прекращении фонда.</a:t>
            </a:r>
            <a:endParaRPr lang="ru-RU" sz="1200" b="0" dirty="0">
              <a:latin typeface="+mj-lt"/>
            </a:endParaRPr>
          </a:p>
          <a:p>
            <a:pPr algn="l">
              <a:spcBef>
                <a:spcPts val="600"/>
              </a:spcBef>
            </a:pPr>
            <a:endParaRPr lang="ru-RU" sz="1200" b="0" dirty="0">
              <a:latin typeface="+mj-lt"/>
            </a:endParaRPr>
          </a:p>
        </p:txBody>
      </p:sp>
      <p:sp>
        <p:nvSpPr>
          <p:cNvPr id="2" name="Google Shape;192;p7">
            <a:extLst>
              <a:ext uri="{FF2B5EF4-FFF2-40B4-BE49-F238E27FC236}">
                <a16:creationId xmlns:a16="http://schemas.microsoft.com/office/drawing/2014/main" id="{910D5281-01D7-2DE7-95ED-0A87999D4515}"/>
              </a:ext>
            </a:extLst>
          </p:cNvPr>
          <p:cNvSpPr txBox="1"/>
          <p:nvPr/>
        </p:nvSpPr>
        <p:spPr>
          <a:xfrm>
            <a:off x="306593" y="2355480"/>
            <a:ext cx="758261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Расчетная стоимость пая </a:t>
            </a:r>
            <a:r>
              <a:rPr lang="ru-RU" sz="12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определяется ежедневно по формуле: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DD9A6EC0-4B93-6BFC-E5C0-29570396A2C8}"/>
              </a:ext>
            </a:extLst>
          </p:cNvPr>
          <p:cNvSpPr txBox="1"/>
          <p:nvPr/>
        </p:nvSpPr>
        <p:spPr>
          <a:xfrm>
            <a:off x="306593" y="2579897"/>
            <a:ext cx="778296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Стоимость чистых активов (Активы фонда — Обязательства фонда) / Число проданных паев</a:t>
            </a:r>
            <a:endParaRPr lang="ru-RU" sz="1600" i="1" dirty="0"/>
          </a:p>
        </p:txBody>
      </p:sp>
      <p:sp>
        <p:nvSpPr>
          <p:cNvPr id="10" name="Google Shape;192;p7">
            <a:extLst>
              <a:ext uri="{FF2B5EF4-FFF2-40B4-BE49-F238E27FC236}">
                <a16:creationId xmlns:a16="http://schemas.microsoft.com/office/drawing/2014/main" id="{88309FFD-1683-13C8-B37C-8793F090F0A4}"/>
              </a:ext>
            </a:extLst>
          </p:cNvPr>
          <p:cNvSpPr txBox="1"/>
          <p:nvPr/>
        </p:nvSpPr>
        <p:spPr>
          <a:xfrm>
            <a:off x="306594" y="3370275"/>
            <a:ext cx="215652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Особенность ОПИФ: </a:t>
            </a:r>
            <a:r>
              <a:rPr lang="ru-RU" sz="1200" b="0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владельцы паев имеют право в любой рабочий день требовать от управляющей компании погашения принадлежащих им паев.</a:t>
            </a:r>
          </a:p>
        </p:txBody>
      </p:sp>
      <p:sp>
        <p:nvSpPr>
          <p:cNvPr id="11" name="Google Shape;192;p7">
            <a:extLst>
              <a:ext uri="{FF2B5EF4-FFF2-40B4-BE49-F238E27FC236}">
                <a16:creationId xmlns:a16="http://schemas.microsoft.com/office/drawing/2014/main" id="{63D483A0-B048-89FD-B646-74FBDB63F6E2}"/>
              </a:ext>
            </a:extLst>
          </p:cNvPr>
          <p:cNvSpPr txBox="1"/>
          <p:nvPr/>
        </p:nvSpPr>
        <p:spPr>
          <a:xfrm>
            <a:off x="2961977" y="3370275"/>
            <a:ext cx="22718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Доходность инвестиций </a:t>
            </a:r>
            <a:r>
              <a:rPr lang="ru-RU" sz="1200" b="0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зависит от вида активов, составляющих имущества паевого фонда, а также комиссий управляющей компании.</a:t>
            </a:r>
            <a:endParaRPr lang="ru-RU" sz="1600" b="0" dirty="0"/>
          </a:p>
        </p:txBody>
      </p:sp>
      <p:sp>
        <p:nvSpPr>
          <p:cNvPr id="13" name="Google Shape;192;p7">
            <a:extLst>
              <a:ext uri="{FF2B5EF4-FFF2-40B4-BE49-F238E27FC236}">
                <a16:creationId xmlns:a16="http://schemas.microsoft.com/office/drawing/2014/main" id="{EBC403FE-E287-56F1-8FE5-0CF822BEF30F}"/>
              </a:ext>
            </a:extLst>
          </p:cNvPr>
          <p:cNvSpPr txBox="1"/>
          <p:nvPr/>
        </p:nvSpPr>
        <p:spPr>
          <a:xfrm>
            <a:off x="5500971" y="3370275"/>
            <a:ext cx="304990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Вся важная информация представлена в Правилах доверительного управления паевым инвестиционным фондом и КИД </a:t>
            </a:r>
            <a:r>
              <a:rPr lang="ru-RU" sz="1200" b="0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(инвестиционная стратегия, инвестиционные риски, результаты инвестирования, комиссии).</a:t>
            </a:r>
          </a:p>
        </p:txBody>
      </p:sp>
    </p:spTree>
    <p:extLst>
      <p:ext uri="{BB962C8B-B14F-4D97-AF65-F5344CB8AC3E}">
        <p14:creationId xmlns:p14="http://schemas.microsoft.com/office/powerpoint/2010/main" val="30652185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755FC0A-11E5-960C-B532-334983920B5C}"/>
              </a:ext>
            </a:extLst>
          </p:cNvPr>
          <p:cNvSpPr/>
          <p:nvPr/>
        </p:nvSpPr>
        <p:spPr>
          <a:xfrm>
            <a:off x="297287" y="1605037"/>
            <a:ext cx="1403497" cy="298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2"/>
            <a:ext cx="6112496" cy="21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ОТЛИЧИЯ ДСЖ ОТ ИСЖ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:a16="http://schemas.microsoft.com/office/drawing/2014/main" id="{D63C84AC-0036-C716-DE74-2E8E3DF8C059}"/>
              </a:ext>
            </a:extLst>
          </p:cNvPr>
          <p:cNvSpPr txBox="1"/>
          <p:nvPr/>
        </p:nvSpPr>
        <p:spPr>
          <a:xfrm>
            <a:off x="406400" y="1795105"/>
            <a:ext cx="139419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Выбор активов</a:t>
            </a:r>
            <a:endParaRPr lang="ru-RU" sz="11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:a16="http://schemas.microsoft.com/office/drawing/2014/main" id="{76F7A1CB-0BF6-2FAD-AFAC-BFAFC8828F38}"/>
              </a:ext>
            </a:extLst>
          </p:cNvPr>
          <p:cNvSpPr txBox="1"/>
          <p:nvPr/>
        </p:nvSpPr>
        <p:spPr>
          <a:xfrm>
            <a:off x="406401" y="2430615"/>
            <a:ext cx="9970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Риск инвестиций</a:t>
            </a:r>
            <a:endParaRPr lang="ru-RU" sz="11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:a16="http://schemas.microsoft.com/office/drawing/2014/main" id="{07E089AA-ADBD-0E56-9A59-B29064C7455E}"/>
              </a:ext>
            </a:extLst>
          </p:cNvPr>
          <p:cNvSpPr txBox="1"/>
          <p:nvPr/>
        </p:nvSpPr>
        <p:spPr>
          <a:xfrm>
            <a:off x="406400" y="3240505"/>
            <a:ext cx="13941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Управляемость инвестиций</a:t>
            </a:r>
            <a:endParaRPr lang="ru-RU" sz="11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Google Shape;192;p7">
            <a:extLst>
              <a:ext uri="{FF2B5EF4-FFF2-40B4-BE49-F238E27FC236}">
                <a16:creationId xmlns:a16="http://schemas.microsoft.com/office/drawing/2014/main" id="{4A0EB95D-688B-58B4-AD66-638F1B9AB22C}"/>
              </a:ext>
            </a:extLst>
          </p:cNvPr>
          <p:cNvSpPr txBox="1"/>
          <p:nvPr/>
        </p:nvSpPr>
        <p:spPr>
          <a:xfrm>
            <a:off x="406400" y="4007032"/>
            <a:ext cx="1142241" cy="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Налоговый вычет</a:t>
            </a:r>
            <a:endParaRPr lang="ru-RU" sz="11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Google Shape;192;p7">
            <a:extLst>
              <a:ext uri="{FF2B5EF4-FFF2-40B4-BE49-F238E27FC236}">
                <a16:creationId xmlns:a16="http://schemas.microsoft.com/office/drawing/2014/main" id="{EC2469AA-A246-0E5E-61A4-9328180D0E4B}"/>
              </a:ext>
            </a:extLst>
          </p:cNvPr>
          <p:cNvSpPr txBox="1"/>
          <p:nvPr/>
        </p:nvSpPr>
        <p:spPr>
          <a:xfrm>
            <a:off x="1857872" y="1710466"/>
            <a:ext cx="26926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Клиент самостоятельно решает, </a:t>
            </a:r>
            <a:b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в какие фонды инвестировать деньги</a:t>
            </a:r>
            <a:endParaRPr lang="ru-RU" sz="11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Google Shape;192;p7">
            <a:extLst>
              <a:ext uri="{FF2B5EF4-FFF2-40B4-BE49-F238E27FC236}">
                <a16:creationId xmlns:a16="http://schemas.microsoft.com/office/drawing/2014/main" id="{4E2BF478-7BDB-72C1-D197-20A7633C2698}"/>
              </a:ext>
            </a:extLst>
          </p:cNvPr>
          <p:cNvSpPr txBox="1"/>
          <p:nvPr/>
        </p:nvSpPr>
        <p:spPr>
          <a:xfrm>
            <a:off x="5254608" y="1792586"/>
            <a:ext cx="342697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Страховая компания сама распределяет средства</a:t>
            </a:r>
            <a:endParaRPr lang="ru-RU" sz="11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Google Shape;192;p7">
            <a:extLst>
              <a:ext uri="{FF2B5EF4-FFF2-40B4-BE49-F238E27FC236}">
                <a16:creationId xmlns:a16="http://schemas.microsoft.com/office/drawing/2014/main" id="{D7FB6D15-C72F-045C-5ACA-F099E679BD53}"/>
              </a:ext>
            </a:extLst>
          </p:cNvPr>
          <p:cNvSpPr txBox="1"/>
          <p:nvPr/>
        </p:nvSpPr>
        <p:spPr>
          <a:xfrm>
            <a:off x="1857872" y="2518267"/>
            <a:ext cx="256462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Риск несет страхователь</a:t>
            </a:r>
            <a:endParaRPr lang="ru-RU" sz="11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Google Shape;192;p7">
            <a:extLst>
              <a:ext uri="{FF2B5EF4-FFF2-40B4-BE49-F238E27FC236}">
                <a16:creationId xmlns:a16="http://schemas.microsoft.com/office/drawing/2014/main" id="{6291256E-2D40-B1D0-195D-D47421BE059D}"/>
              </a:ext>
            </a:extLst>
          </p:cNvPr>
          <p:cNvSpPr txBox="1"/>
          <p:nvPr/>
        </p:nvSpPr>
        <p:spPr>
          <a:xfrm>
            <a:off x="5254608" y="2264351"/>
            <a:ext cx="3600099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Риск в значительной степени несет страховая компания. Клиенту гарантируется минимальная выплата (100% от взносов). Но при взносах </a:t>
            </a:r>
            <a:b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от 1,5 млн руб. защита капитала может отсутствовать</a:t>
            </a:r>
            <a:endParaRPr lang="ru-RU" sz="11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" name="Google Shape;192;p7">
            <a:extLst>
              <a:ext uri="{FF2B5EF4-FFF2-40B4-BE49-F238E27FC236}">
                <a16:creationId xmlns:a16="http://schemas.microsoft.com/office/drawing/2014/main" id="{217C8A56-E7C4-4AE9-DB7C-E352FA5709E5}"/>
              </a:ext>
            </a:extLst>
          </p:cNvPr>
          <p:cNvSpPr txBox="1"/>
          <p:nvPr/>
        </p:nvSpPr>
        <p:spPr>
          <a:xfrm>
            <a:off x="1857872" y="3155867"/>
            <a:ext cx="269263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Страхователь может менять стратегии, перераспределять активы между разными фондами</a:t>
            </a:r>
            <a:endParaRPr lang="ru-RU" sz="11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Google Shape;192;p7">
            <a:extLst>
              <a:ext uri="{FF2B5EF4-FFF2-40B4-BE49-F238E27FC236}">
                <a16:creationId xmlns:a16="http://schemas.microsoft.com/office/drawing/2014/main" id="{2C7445DC-FEF7-FE94-DC6E-34E66E1935D2}"/>
              </a:ext>
            </a:extLst>
          </p:cNvPr>
          <p:cNvSpPr txBox="1"/>
          <p:nvPr/>
        </p:nvSpPr>
        <p:spPr>
          <a:xfrm>
            <a:off x="5254608" y="3228643"/>
            <a:ext cx="3600099" cy="36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Менее гибко. Стратегия инвестирования фиксирована на момент заключения договора</a:t>
            </a:r>
            <a:endParaRPr lang="ru-RU" sz="1100" b="0" dirty="0">
              <a:latin typeface="+mj-lt"/>
            </a:endParaRPr>
          </a:p>
        </p:txBody>
      </p:sp>
      <p:sp>
        <p:nvSpPr>
          <p:cNvPr id="18" name="Google Shape;192;p7">
            <a:extLst>
              <a:ext uri="{FF2B5EF4-FFF2-40B4-BE49-F238E27FC236}">
                <a16:creationId xmlns:a16="http://schemas.microsoft.com/office/drawing/2014/main" id="{4A5E3CFB-DCBF-2CC1-C61B-66345FB23194}"/>
              </a:ext>
            </a:extLst>
          </p:cNvPr>
          <p:cNvSpPr txBox="1"/>
          <p:nvPr/>
        </p:nvSpPr>
        <p:spPr>
          <a:xfrm>
            <a:off x="1857871" y="3882331"/>
            <a:ext cx="295992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Налоговые льготы разрабатываются, будут аналогичны ИИС и ПДС (вычет не более ₽400 тыс., возврат максимум ₽52 тыс. </a:t>
            </a:r>
            <a:b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(по ставке 13%) или ₽60 тыс. (по ставке 15%)</a:t>
            </a:r>
            <a:endParaRPr lang="ru-RU" sz="11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Google Shape;192;p7">
            <a:extLst>
              <a:ext uri="{FF2B5EF4-FFF2-40B4-BE49-F238E27FC236}">
                <a16:creationId xmlns:a16="http://schemas.microsoft.com/office/drawing/2014/main" id="{AC373FBD-3C0C-3EBD-E451-3A7C7C239CBE}"/>
              </a:ext>
            </a:extLst>
          </p:cNvPr>
          <p:cNvSpPr txBox="1"/>
          <p:nvPr/>
        </p:nvSpPr>
        <p:spPr>
          <a:xfrm>
            <a:off x="5254608" y="3858607"/>
            <a:ext cx="3600099" cy="72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Социальный вычет по НДФЛ при сроке договора </a:t>
            </a:r>
            <a:b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от 5 лет (вычет не более ₽150 тыс., </a:t>
            </a:r>
            <a:b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начиная с 2024 года, возврат максимум ₽19,5 тыс. </a:t>
            </a:r>
            <a:b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(по ставке 13%) или ₽22,5 тыс. (по ставке 15%)</a:t>
            </a:r>
            <a:endParaRPr lang="ru-RU" sz="1100" b="0" dirty="0">
              <a:latin typeface="+mj-lt"/>
            </a:endParaRPr>
          </a:p>
        </p:txBody>
      </p:sp>
      <p:sp>
        <p:nvSpPr>
          <p:cNvPr id="21" name="Google Shape;192;p7">
            <a:extLst>
              <a:ext uri="{FF2B5EF4-FFF2-40B4-BE49-F238E27FC236}">
                <a16:creationId xmlns:a16="http://schemas.microsoft.com/office/drawing/2014/main" id="{E888EB95-B17B-718C-FFEE-888CA06B9614}"/>
              </a:ext>
            </a:extLst>
          </p:cNvPr>
          <p:cNvSpPr txBox="1"/>
          <p:nvPr/>
        </p:nvSpPr>
        <p:spPr>
          <a:xfrm>
            <a:off x="1857872" y="1359520"/>
            <a:ext cx="26926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ДСЖ</a:t>
            </a:r>
            <a:endParaRPr lang="ru-RU" sz="1200" b="0" dirty="0">
              <a:solidFill>
                <a:srgbClr val="0F9485"/>
              </a:solidFill>
              <a:latin typeface="+mj-lt"/>
            </a:endParaRPr>
          </a:p>
        </p:txBody>
      </p:sp>
      <p:sp>
        <p:nvSpPr>
          <p:cNvPr id="22" name="Google Shape;192;p7">
            <a:extLst>
              <a:ext uri="{FF2B5EF4-FFF2-40B4-BE49-F238E27FC236}">
                <a16:creationId xmlns:a16="http://schemas.microsoft.com/office/drawing/2014/main" id="{62028600-ABE6-E297-FA00-51A1110B5087}"/>
              </a:ext>
            </a:extLst>
          </p:cNvPr>
          <p:cNvSpPr txBox="1"/>
          <p:nvPr/>
        </p:nvSpPr>
        <p:spPr>
          <a:xfrm>
            <a:off x="5254608" y="1359520"/>
            <a:ext cx="30618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ИСЖ</a:t>
            </a:r>
            <a:endParaRPr lang="ru-RU" sz="1200" b="0" dirty="0">
              <a:solidFill>
                <a:srgbClr val="0F9485"/>
              </a:solidFill>
              <a:latin typeface="+mj-lt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9237336-F668-D2E9-B7B5-02020B790E96}"/>
              </a:ext>
            </a:extLst>
          </p:cNvPr>
          <p:cNvCxnSpPr>
            <a:cxnSpLocks/>
          </p:cNvCxnSpPr>
          <p:nvPr/>
        </p:nvCxnSpPr>
        <p:spPr>
          <a:xfrm>
            <a:off x="301696" y="2156976"/>
            <a:ext cx="851048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F79DCDE-DF94-9F00-6E50-723057D101BF}"/>
              </a:ext>
            </a:extLst>
          </p:cNvPr>
          <p:cNvCxnSpPr>
            <a:cxnSpLocks/>
          </p:cNvCxnSpPr>
          <p:nvPr/>
        </p:nvCxnSpPr>
        <p:spPr>
          <a:xfrm>
            <a:off x="301696" y="3054900"/>
            <a:ext cx="851048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DB9BC4E-201F-146A-B878-0DF47248310D}"/>
              </a:ext>
            </a:extLst>
          </p:cNvPr>
          <p:cNvCxnSpPr>
            <a:cxnSpLocks/>
          </p:cNvCxnSpPr>
          <p:nvPr/>
        </p:nvCxnSpPr>
        <p:spPr>
          <a:xfrm>
            <a:off x="301696" y="3771592"/>
            <a:ext cx="851048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AAD0741-2965-C4B0-650D-4066AF28587D}"/>
              </a:ext>
            </a:extLst>
          </p:cNvPr>
          <p:cNvCxnSpPr>
            <a:cxnSpLocks/>
          </p:cNvCxnSpPr>
          <p:nvPr/>
        </p:nvCxnSpPr>
        <p:spPr>
          <a:xfrm>
            <a:off x="301696" y="1605040"/>
            <a:ext cx="851048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26340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3BF6F7-8BC5-F6A0-8896-679E2F0BEEAD}"/>
              </a:ext>
            </a:extLst>
          </p:cNvPr>
          <p:cNvSpPr/>
          <p:nvPr/>
        </p:nvSpPr>
        <p:spPr>
          <a:xfrm>
            <a:off x="306591" y="1563885"/>
            <a:ext cx="1955842" cy="2772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C461DC-2676-F0AE-19EA-98033C2EAAA4}"/>
              </a:ext>
            </a:extLst>
          </p:cNvPr>
          <p:cNvSpPr/>
          <p:nvPr/>
        </p:nvSpPr>
        <p:spPr>
          <a:xfrm>
            <a:off x="6867647" y="1563885"/>
            <a:ext cx="1955842" cy="2772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74BFB2-FF99-A7B3-A2A9-B17248165359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6184275" cy="5103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ПРЕИМУЩЕСТВА ДСЖ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ACF17DA-B257-2385-146F-F61A8E2B0201}"/>
              </a:ext>
            </a:extLst>
          </p:cNvPr>
          <p:cNvSpPr/>
          <p:nvPr/>
        </p:nvSpPr>
        <p:spPr>
          <a:xfrm>
            <a:off x="4680629" y="1563885"/>
            <a:ext cx="1955842" cy="2772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20CD992-CD91-821E-85BF-72D9E61C5FF2}"/>
              </a:ext>
            </a:extLst>
          </p:cNvPr>
          <p:cNvSpPr/>
          <p:nvPr/>
        </p:nvSpPr>
        <p:spPr>
          <a:xfrm>
            <a:off x="2493610" y="1563885"/>
            <a:ext cx="1955842" cy="2772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9" name="Google Shape;153;p4">
            <a:extLst>
              <a:ext uri="{FF2B5EF4-FFF2-40B4-BE49-F238E27FC236}">
                <a16:creationId xmlns:a16="http://schemas.microsoft.com/office/drawing/2014/main" id="{9B1206AB-B633-7041-9AB4-C692D95341D7}"/>
              </a:ext>
            </a:extLst>
          </p:cNvPr>
          <p:cNvSpPr txBox="1"/>
          <p:nvPr/>
        </p:nvSpPr>
        <p:spPr>
          <a:xfrm>
            <a:off x="7030698" y="2175934"/>
            <a:ext cx="1641310" cy="215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1400" b="1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Страхователь является собственником паев, может управлять паями, проводить </a:t>
            </a:r>
            <a:r>
              <a:rPr lang="ru-RU" sz="1200" b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ребалансировку</a:t>
            </a:r>
            <a:r>
              <a:rPr lang="ru-RU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(изменять состав) активов</a:t>
            </a:r>
            <a:endParaRPr lang="ru-RU" sz="1200" b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B4F2761-8F95-201B-13B9-88287F85EB1C}"/>
              </a:ext>
            </a:extLst>
          </p:cNvPr>
          <p:cNvSpPr/>
          <p:nvPr/>
        </p:nvSpPr>
        <p:spPr>
          <a:xfrm>
            <a:off x="306590" y="1560097"/>
            <a:ext cx="1953019" cy="792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Google Shape;141;p4">
            <a:extLst>
              <a:ext uri="{FF2B5EF4-FFF2-40B4-BE49-F238E27FC236}">
                <a16:creationId xmlns:a16="http://schemas.microsoft.com/office/drawing/2014/main" id="{4863EBBD-44B3-C8F7-E096-F1E4A563EA34}"/>
              </a:ext>
            </a:extLst>
          </p:cNvPr>
          <p:cNvSpPr txBox="1"/>
          <p:nvPr/>
        </p:nvSpPr>
        <p:spPr>
          <a:xfrm>
            <a:off x="369671" y="1576543"/>
            <a:ext cx="1832804" cy="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Потенциально более высокий доход</a:t>
            </a:r>
            <a:endParaRPr lang="ru-RU" sz="14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4A17913-9E33-13B0-1794-4C38FDC2DCFF}"/>
              </a:ext>
            </a:extLst>
          </p:cNvPr>
          <p:cNvSpPr/>
          <p:nvPr/>
        </p:nvSpPr>
        <p:spPr>
          <a:xfrm>
            <a:off x="2496434" y="1560097"/>
            <a:ext cx="1950195" cy="792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D43BE43-A9AB-986C-8C21-73EA1F26DFBB}"/>
              </a:ext>
            </a:extLst>
          </p:cNvPr>
          <p:cNvSpPr/>
          <p:nvPr/>
        </p:nvSpPr>
        <p:spPr>
          <a:xfrm>
            <a:off x="4680629" y="1560097"/>
            <a:ext cx="1955842" cy="792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8947647-A3AA-3AC6-4E0C-CBF6ACD0A47E}"/>
              </a:ext>
            </a:extLst>
          </p:cNvPr>
          <p:cNvSpPr/>
          <p:nvPr/>
        </p:nvSpPr>
        <p:spPr>
          <a:xfrm>
            <a:off x="6870471" y="1560097"/>
            <a:ext cx="1953018" cy="792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Google Shape;145;p4">
            <a:extLst>
              <a:ext uri="{FF2B5EF4-FFF2-40B4-BE49-F238E27FC236}">
                <a16:creationId xmlns:a16="http://schemas.microsoft.com/office/drawing/2014/main" id="{DF517592-3292-D81C-9AB6-7832127CD8C9}"/>
              </a:ext>
            </a:extLst>
          </p:cNvPr>
          <p:cNvSpPr txBox="1"/>
          <p:nvPr/>
        </p:nvSpPr>
        <p:spPr>
          <a:xfrm>
            <a:off x="2653869" y="1576543"/>
            <a:ext cx="1624335" cy="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Налоговый вычет</a:t>
            </a:r>
          </a:p>
        </p:txBody>
      </p:sp>
      <p:sp>
        <p:nvSpPr>
          <p:cNvPr id="20" name="Google Shape;149;p4">
            <a:extLst>
              <a:ext uri="{FF2B5EF4-FFF2-40B4-BE49-F238E27FC236}">
                <a16:creationId xmlns:a16="http://schemas.microsoft.com/office/drawing/2014/main" id="{42CC2A01-49A7-C01F-CEAD-A640581E7B42}"/>
              </a:ext>
            </a:extLst>
          </p:cNvPr>
          <p:cNvSpPr txBox="1"/>
          <p:nvPr/>
        </p:nvSpPr>
        <p:spPr>
          <a:xfrm>
            <a:off x="4840888" y="1576543"/>
            <a:ext cx="1649980" cy="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Прозрачность вложений </a:t>
            </a:r>
          </a:p>
        </p:txBody>
      </p:sp>
      <p:sp>
        <p:nvSpPr>
          <p:cNvPr id="21" name="Google Shape;153;p4">
            <a:extLst>
              <a:ext uri="{FF2B5EF4-FFF2-40B4-BE49-F238E27FC236}">
                <a16:creationId xmlns:a16="http://schemas.microsoft.com/office/drawing/2014/main" id="{3FF20355-1C91-3808-4364-C67533BA5C75}"/>
              </a:ext>
            </a:extLst>
          </p:cNvPr>
          <p:cNvSpPr txBox="1"/>
          <p:nvPr/>
        </p:nvSpPr>
        <p:spPr>
          <a:xfrm>
            <a:off x="6867647" y="1576543"/>
            <a:ext cx="1944533" cy="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Управляемость </a:t>
            </a:r>
            <a:br>
              <a:rPr lang="en-US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 гибкость</a:t>
            </a:r>
            <a:endParaRPr lang="ru-RU" sz="1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53;p4">
            <a:extLst>
              <a:ext uri="{FF2B5EF4-FFF2-40B4-BE49-F238E27FC236}">
                <a16:creationId xmlns:a16="http://schemas.microsoft.com/office/drawing/2014/main" id="{71574689-55CD-E8BD-7460-B3C9064EF70E}"/>
              </a:ext>
            </a:extLst>
          </p:cNvPr>
          <p:cNvSpPr txBox="1"/>
          <p:nvPr/>
        </p:nvSpPr>
        <p:spPr>
          <a:xfrm>
            <a:off x="4814141" y="2352096"/>
            <a:ext cx="1695073" cy="200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Страхователь знает точный состав своих инвестиционных активов, их текущую стоимость, может контролировать изменение их стоимости</a:t>
            </a:r>
            <a:endParaRPr lang="ru-RU" sz="1200" b="0" dirty="0"/>
          </a:p>
        </p:txBody>
      </p:sp>
      <p:sp>
        <p:nvSpPr>
          <p:cNvPr id="4" name="Google Shape;153;p4">
            <a:extLst>
              <a:ext uri="{FF2B5EF4-FFF2-40B4-BE49-F238E27FC236}">
                <a16:creationId xmlns:a16="http://schemas.microsoft.com/office/drawing/2014/main" id="{2E2724D9-9CA6-0DFF-BFAA-2610516182BF}"/>
              </a:ext>
            </a:extLst>
          </p:cNvPr>
          <p:cNvSpPr txBox="1"/>
          <p:nvPr/>
        </p:nvSpPr>
        <p:spPr>
          <a:xfrm>
            <a:off x="2617769" y="2352096"/>
            <a:ext cx="1695073" cy="200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ru-RU" sz="1200" b="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Предполагаемый будущий вид вычета – инвестиционный, позволяет вернуть больше денежных средств</a:t>
            </a:r>
            <a:endParaRPr lang="ru-RU" sz="16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Google Shape;153;p4">
            <a:extLst>
              <a:ext uri="{FF2B5EF4-FFF2-40B4-BE49-F238E27FC236}">
                <a16:creationId xmlns:a16="http://schemas.microsoft.com/office/drawing/2014/main" id="{856D1572-15EF-1D4F-357B-B005D5D1735D}"/>
              </a:ext>
            </a:extLst>
          </p:cNvPr>
          <p:cNvSpPr txBox="1"/>
          <p:nvPr/>
        </p:nvSpPr>
        <p:spPr>
          <a:xfrm>
            <a:off x="474118" y="2352096"/>
            <a:ext cx="1617962" cy="200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Выбор более доходных активов</a:t>
            </a:r>
            <a:endParaRPr lang="ru-RU" sz="1200" b="0" dirty="0">
              <a:latin typeface="+mj-lt"/>
            </a:endParaRPr>
          </a:p>
          <a:p>
            <a:pPr marL="0" marR="0" lvl="0" indent="0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ru-RU" sz="1200" b="0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Умеренные </a:t>
            </a:r>
            <a:b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комиссии</a:t>
            </a:r>
            <a:endParaRPr lang="ru-RU" sz="1200" b="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86628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6331275" cy="30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НЕДОСТАТКИ ДСЖ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B9FCB1-61B0-64DE-6D52-7AACF1789E1B}"/>
              </a:ext>
            </a:extLst>
          </p:cNvPr>
          <p:cNvSpPr/>
          <p:nvPr/>
        </p:nvSpPr>
        <p:spPr>
          <a:xfrm>
            <a:off x="306591" y="1456857"/>
            <a:ext cx="2597476" cy="2952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2EFC80-F7B6-C33A-0159-E7D1FAAEF5BE}"/>
              </a:ext>
            </a:extLst>
          </p:cNvPr>
          <p:cNvSpPr/>
          <p:nvPr/>
        </p:nvSpPr>
        <p:spPr>
          <a:xfrm>
            <a:off x="6223170" y="1456857"/>
            <a:ext cx="2597476" cy="2952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82E36C-BD1C-0358-DBA1-E101E759BC63}"/>
              </a:ext>
            </a:extLst>
          </p:cNvPr>
          <p:cNvSpPr/>
          <p:nvPr/>
        </p:nvSpPr>
        <p:spPr>
          <a:xfrm>
            <a:off x="3264880" y="1456857"/>
            <a:ext cx="2597476" cy="2952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E719C8-FB8C-739C-7BAB-C8C0DA1955EE}"/>
              </a:ext>
            </a:extLst>
          </p:cNvPr>
          <p:cNvSpPr/>
          <p:nvPr/>
        </p:nvSpPr>
        <p:spPr>
          <a:xfrm>
            <a:off x="306590" y="1456856"/>
            <a:ext cx="2597476" cy="720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Google Shape;141;p4">
            <a:extLst>
              <a:ext uri="{FF2B5EF4-FFF2-40B4-BE49-F238E27FC236}">
                <a16:creationId xmlns:a16="http://schemas.microsoft.com/office/drawing/2014/main" id="{48CAB924-2ACF-60DF-1320-ABF182AEC39A}"/>
              </a:ext>
            </a:extLst>
          </p:cNvPr>
          <p:cNvSpPr txBox="1"/>
          <p:nvPr/>
        </p:nvSpPr>
        <p:spPr>
          <a:xfrm>
            <a:off x="449206" y="1587349"/>
            <a:ext cx="2310469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Инвестиционный риск</a:t>
            </a:r>
            <a:endParaRPr lang="ru-RU" sz="14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A7D0039-3DCA-9A47-EE09-B7080CEAC794}"/>
              </a:ext>
            </a:extLst>
          </p:cNvPr>
          <p:cNvSpPr/>
          <p:nvPr/>
        </p:nvSpPr>
        <p:spPr>
          <a:xfrm>
            <a:off x="3264879" y="1456856"/>
            <a:ext cx="2597476" cy="720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Google Shape;141;p4">
            <a:extLst>
              <a:ext uri="{FF2B5EF4-FFF2-40B4-BE49-F238E27FC236}">
                <a16:creationId xmlns:a16="http://schemas.microsoft.com/office/drawing/2014/main" id="{49C68B08-F709-7E8F-DEA3-8C8E6EEA1DBE}"/>
              </a:ext>
            </a:extLst>
          </p:cNvPr>
          <p:cNvSpPr txBox="1"/>
          <p:nvPr/>
        </p:nvSpPr>
        <p:spPr>
          <a:xfrm>
            <a:off x="3503715" y="1587349"/>
            <a:ext cx="2070666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Ограничения состава инвестиций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1AB6DF-145A-6B5C-5186-F80EF0DB45F7}"/>
              </a:ext>
            </a:extLst>
          </p:cNvPr>
          <p:cNvSpPr/>
          <p:nvPr/>
        </p:nvSpPr>
        <p:spPr>
          <a:xfrm>
            <a:off x="6225437" y="1456856"/>
            <a:ext cx="2597476" cy="720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Google Shape;141;p4">
            <a:extLst>
              <a:ext uri="{FF2B5EF4-FFF2-40B4-BE49-F238E27FC236}">
                <a16:creationId xmlns:a16="http://schemas.microsoft.com/office/drawing/2014/main" id="{E1C6313E-505A-600C-926D-2B0873999002}"/>
              </a:ext>
            </a:extLst>
          </p:cNvPr>
          <p:cNvSpPr txBox="1"/>
          <p:nvPr/>
        </p:nvSpPr>
        <p:spPr>
          <a:xfrm>
            <a:off x="6376291" y="1587349"/>
            <a:ext cx="2271001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Ограничения </a:t>
            </a:r>
            <a:b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по налоговому вычету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666D33-179D-DA7C-6500-961CB7D99956}"/>
              </a:ext>
            </a:extLst>
          </p:cNvPr>
          <p:cNvSpPr txBox="1"/>
          <p:nvPr/>
        </p:nvSpPr>
        <p:spPr>
          <a:xfrm>
            <a:off x="567659" y="2477248"/>
            <a:ext cx="2047106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Вероятность неполучения дохода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Вероятность убытка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Инвестиционная часть </a:t>
            </a:r>
            <a:br>
              <a:rPr lang="en-US" sz="1200" b="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b="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 дате наступления страхового случая (страховой выплаты) может потерять часть стоимости</a:t>
            </a:r>
            <a:endParaRPr lang="ru-RU" sz="1200" b="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B760BD-8A47-D068-662A-5DBBFA491D3E}"/>
              </a:ext>
            </a:extLst>
          </p:cNvPr>
          <p:cNvSpPr txBox="1"/>
          <p:nvPr/>
        </p:nvSpPr>
        <p:spPr>
          <a:xfrm>
            <a:off x="3558202" y="2885052"/>
            <a:ext cx="1973954" cy="815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Можно выбирать только паи и только тех ПИФов, </a:t>
            </a:r>
            <a:endParaRPr lang="ru-RU" sz="1200" b="0" dirty="0">
              <a:latin typeface="+mj-lt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которые предлагает страховщик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A7DFA9-57BA-A2A6-97BC-AD056E2B6198}"/>
              </a:ext>
            </a:extLst>
          </p:cNvPr>
          <p:cNvSpPr txBox="1"/>
          <p:nvPr/>
        </p:nvSpPr>
        <p:spPr>
          <a:xfrm>
            <a:off x="6447240" y="2831191"/>
            <a:ext cx="2129101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marL="0" marR="0" lvl="0" indent="0" rtl="0"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Только по длинным договорам </a:t>
            </a:r>
            <a:br>
              <a:rPr lang="en-US" sz="1200" b="0" dirty="0">
                <a:solidFill>
                  <a:schemeClr val="lt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(от 5 лет с увеличением </a:t>
            </a:r>
            <a:br>
              <a:rPr lang="en-US" sz="1200" b="0" dirty="0">
                <a:solidFill>
                  <a:schemeClr val="lt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до 10 лет) с общим лимитом на ИИС, ПДС в 400 тыс. руб. </a:t>
            </a:r>
            <a:endParaRPr lang="ru-RU" sz="1200" b="0" dirty="0">
              <a:solidFill>
                <a:schemeClr val="lt1"/>
              </a:solidFill>
              <a:latin typeface="+mj-lt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77594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15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1"/>
            <a:ext cx="6530812" cy="53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ПРИМЕР ПРОГРАММЫ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ДОЛЕВОГО СТРАХОВАНИЯ ЖИЗНИ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Google Shape;192;p7">
            <a:extLst>
              <a:ext uri="{FF2B5EF4-FFF2-40B4-BE49-F238E27FC236}">
                <a16:creationId xmlns:a16="http://schemas.microsoft.com/office/drawing/2014/main" id="{910D5281-01D7-2DE7-95ED-0A87999D4515}"/>
              </a:ext>
            </a:extLst>
          </p:cNvPr>
          <p:cNvSpPr txBox="1"/>
          <p:nvPr/>
        </p:nvSpPr>
        <p:spPr>
          <a:xfrm>
            <a:off x="306594" y="1754930"/>
            <a:ext cx="233775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ПРОГРАММА ДСЖ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10" name="Google Shape;192;p7">
            <a:extLst>
              <a:ext uri="{FF2B5EF4-FFF2-40B4-BE49-F238E27FC236}">
                <a16:creationId xmlns:a16="http://schemas.microsoft.com/office/drawing/2014/main" id="{88309FFD-1683-13C8-B37C-8793F090F0A4}"/>
              </a:ext>
            </a:extLst>
          </p:cNvPr>
          <p:cNvSpPr txBox="1"/>
          <p:nvPr/>
        </p:nvSpPr>
        <p:spPr>
          <a:xfrm>
            <a:off x="306593" y="2107174"/>
            <a:ext cx="8236045" cy="236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Страховая часть 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—</a:t>
            </a:r>
            <a:r>
              <a:rPr lang="ru-RU" sz="1400" b="1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покрывает риск ухода из жизни (страховая выплата выгодоприобретателям)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Инвестиционная часть 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вложение через паи ПИФ в облигации с переменным купоном </a:t>
            </a:r>
            <a:b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 инструменты денежного рынка (50/50)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Порог входа для заключения договора 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от 1 тыс. руб.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Прогнозируемая (но не гарантированная!) доходность 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нейтральном сценарии 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20,2%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Дополнительные преимущества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низкие комиссии: за управление (0,9% в год) </a:t>
            </a:r>
            <a:br>
              <a:rPr lang="en-US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 прочие расходы фонда (не более 0,33% в год) уже включены в стоимость пая, </a:t>
            </a:r>
            <a:br>
              <a:rPr lang="en-US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а комиссия за страхование всего 0,2%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B088E-0A68-97A0-74D7-0BD4A8046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15" y="291218"/>
            <a:ext cx="1183882" cy="15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0594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16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1"/>
            <a:ext cx="5534034" cy="53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КАК ВЫБРАТЬ ПРОГРАММУ СТРАХОВАНИЯ ЖИЗНИ?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:a16="http://schemas.microsoft.com/office/drawing/2014/main" id="{77506FA6-9B99-47EF-B4C8-C504C43865DE}"/>
              </a:ext>
            </a:extLst>
          </p:cNvPr>
          <p:cNvSpPr txBox="1"/>
          <p:nvPr/>
        </p:nvSpPr>
        <p:spPr>
          <a:xfrm>
            <a:off x="710991" y="1918526"/>
            <a:ext cx="2633572" cy="130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1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Определение целей заключения договора</a:t>
            </a:r>
            <a:endParaRPr lang="ru-RU" sz="1100" dirty="0">
              <a:solidFill>
                <a:schemeClr val="accent2"/>
              </a:solidFill>
              <a:latin typeface="+mj-lt"/>
            </a:endParaRPr>
          </a:p>
          <a:p>
            <a:pPr marR="0" lvl="0" algn="l" rtl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От них будет зависеть вид страхования (НСЖ / ИСЖ / ДСЖ), сочетание страховой и инвестиционной части, перечень покрываемых рисков, </a:t>
            </a:r>
            <a:b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а также срок.</a:t>
            </a:r>
            <a:endParaRPr lang="ru-RU" sz="1100" b="0" dirty="0">
              <a:latin typeface="+mj-lt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7E6B9FB5-ABA4-9B89-FA58-C4964E0E47BC}"/>
              </a:ext>
            </a:extLst>
          </p:cNvPr>
          <p:cNvSpPr txBox="1">
            <a:spLocks/>
          </p:cNvSpPr>
          <p:nvPr/>
        </p:nvSpPr>
        <p:spPr>
          <a:xfrm>
            <a:off x="306593" y="1918526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25918090-5468-4B40-0F1E-FE2B2BBFF2BE}"/>
              </a:ext>
            </a:extLst>
          </p:cNvPr>
          <p:cNvSpPr txBox="1">
            <a:spLocks/>
          </p:cNvSpPr>
          <p:nvPr/>
        </p:nvSpPr>
        <p:spPr>
          <a:xfrm>
            <a:off x="306593" y="3450071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C804730D-2B08-53C0-B6F9-3FBE37EC7F2B}"/>
              </a:ext>
            </a:extLst>
          </p:cNvPr>
          <p:cNvSpPr txBox="1"/>
          <p:nvPr/>
        </p:nvSpPr>
        <p:spPr>
          <a:xfrm>
            <a:off x="710989" y="3343519"/>
            <a:ext cx="2633573" cy="102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accent2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Оценка своего финансового положения</a:t>
            </a:r>
            <a:endParaRPr lang="ru-RU" sz="11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Важно оценить возможность уплаты крупного единовременного взноса </a:t>
            </a:r>
            <a:b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или регулярных платежей в будущем.</a:t>
            </a:r>
            <a:endParaRPr lang="ru-RU" sz="1100" b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8BCEEDAF-CBB0-B7DE-4876-D5535292260A}"/>
              </a:ext>
            </a:extLst>
          </p:cNvPr>
          <p:cNvSpPr txBox="1">
            <a:spLocks/>
          </p:cNvSpPr>
          <p:nvPr/>
        </p:nvSpPr>
        <p:spPr>
          <a:xfrm>
            <a:off x="3728789" y="2507333"/>
            <a:ext cx="202271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12" name="Google Shape;192;p7">
            <a:extLst>
              <a:ext uri="{FF2B5EF4-FFF2-40B4-BE49-F238E27FC236}">
                <a16:creationId xmlns:a16="http://schemas.microsoft.com/office/drawing/2014/main" id="{668CB7C4-5C6A-8128-B9F6-13409496F8E5}"/>
              </a:ext>
            </a:extLst>
          </p:cNvPr>
          <p:cNvSpPr txBox="1"/>
          <p:nvPr/>
        </p:nvSpPr>
        <p:spPr>
          <a:xfrm>
            <a:off x="4133185" y="2415868"/>
            <a:ext cx="4644468" cy="210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accent2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Поиск, изучение и сравнение вариантов страхования жизни </a:t>
            </a:r>
            <a:endParaRPr lang="ru-RU" sz="11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Выбираем программы с подходящими условиями (перечень страховых рисков и объем покрытия по ним, наличие гарантированного дохода, защиты капитала, срок, состав инвестиционных активов и т. д.) и более детально сравниваем их. </a:t>
            </a:r>
            <a:endParaRPr lang="ru-RU" sz="1100" b="0" dirty="0">
              <a:latin typeface="+mj-lt"/>
              <a:cs typeface="Arial" panose="020B0604020202020204" pitchFamily="34" charset="0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Выбор вида ПИФ (при ДСЖ).</a:t>
            </a:r>
            <a:endParaRPr lang="ru-RU" sz="1100" b="0" dirty="0">
              <a:latin typeface="+mj-lt"/>
              <a:cs typeface="Arial" panose="020B0604020202020204" pitchFamily="34" charset="0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Обращаем внимание на характеристики страховщика. </a:t>
            </a:r>
            <a:endParaRPr lang="ru-RU" sz="1100" b="0" dirty="0">
              <a:latin typeface="+mj-lt"/>
              <a:cs typeface="Arial" panose="020B0604020202020204" pitchFamily="34" charset="0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Подбор продукта удобно проводить на финансовом</a:t>
            </a:r>
            <a: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маркетплейсе.</a:t>
            </a:r>
            <a:endParaRPr lang="ru-RU" sz="1100" b="0" dirty="0">
              <a:latin typeface="+mj-lt"/>
              <a:cs typeface="Arial" panose="020B0604020202020204" pitchFamily="34" charset="0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Самая важная информация указана в КИД финансового продукта (ключевом информационном документе).</a:t>
            </a:r>
            <a:endParaRPr lang="ru-RU" sz="1100" b="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E77EC31-5837-DA3A-B09B-A7094C509FBC}"/>
              </a:ext>
            </a:extLst>
          </p:cNvPr>
          <p:cNvGrpSpPr/>
          <p:nvPr/>
        </p:nvGrpSpPr>
        <p:grpSpPr>
          <a:xfrm>
            <a:off x="4978297" y="186561"/>
            <a:ext cx="2108886" cy="2108886"/>
            <a:chOff x="4978297" y="186561"/>
            <a:chExt cx="2108886" cy="2108886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2C5E21C-E7BA-D0CA-DDB6-5192E8373B86}"/>
                </a:ext>
              </a:extLst>
            </p:cNvPr>
            <p:cNvSpPr/>
            <p:nvPr/>
          </p:nvSpPr>
          <p:spPr>
            <a:xfrm>
              <a:off x="4978297" y="186561"/>
              <a:ext cx="2108886" cy="2108886"/>
            </a:xfrm>
            <a:prstGeom prst="ellipse">
              <a:avLst/>
            </a:prstGeom>
            <a:solidFill>
              <a:srgbClr val="0F94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Google Shape;192;p7">
              <a:extLst>
                <a:ext uri="{FF2B5EF4-FFF2-40B4-BE49-F238E27FC236}">
                  <a16:creationId xmlns:a16="http://schemas.microsoft.com/office/drawing/2014/main" id="{90ED0494-9E95-1DE4-8D53-C84C3F73EAA2}"/>
                </a:ext>
              </a:extLst>
            </p:cNvPr>
            <p:cNvSpPr txBox="1"/>
            <p:nvPr/>
          </p:nvSpPr>
          <p:spPr>
            <a:xfrm>
              <a:off x="5245518" y="745630"/>
              <a:ext cx="1574445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Правильный выбор программы позволит Вам не только защитить себя и близких, </a:t>
              </a:r>
              <a:br>
                <a:rPr lang="en-US" sz="10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0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но и эффективно накапливать капитал для достижения финансовых целей</a:t>
              </a:r>
              <a:endParaRPr lang="ru-RU" sz="10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74F3FDA-94D8-8F84-EF27-D0680660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596" y="298991"/>
              <a:ext cx="350289" cy="350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84166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17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1"/>
            <a:ext cx="6563764" cy="53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ПРАКТИЧЕСКОЕ ЗАДАНИЕ: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Arial"/>
              <a:buNone/>
            </a:pPr>
            <a:r>
              <a:rPr 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 Black" panose="020B0604020202020204" pitchFamily="34" charset="0"/>
                <a:sym typeface="Arial"/>
              </a:rPr>
              <a:t>СРАВНЕНИЕ ФИНАНСОВЫХ ПРОДУКТОВ</a:t>
            </a:r>
            <a:endParaRPr lang="ru-RU" sz="2000" b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:a16="http://schemas.microsoft.com/office/drawing/2014/main" id="{77506FA6-9B99-47EF-B4C8-C504C43865DE}"/>
              </a:ext>
            </a:extLst>
          </p:cNvPr>
          <p:cNvSpPr txBox="1"/>
          <p:nvPr/>
        </p:nvSpPr>
        <p:spPr>
          <a:xfrm>
            <a:off x="306593" y="1605387"/>
            <a:ext cx="4166553" cy="168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Инвестиционное страхование жизни   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Накопительный счет   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Накопительное страхование жизни   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Инвестиции в акции через брокерский счет  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Долевое страхование жизни 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Банковский вклад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92;p7">
            <a:extLst>
              <a:ext uri="{FF2B5EF4-FFF2-40B4-BE49-F238E27FC236}">
                <a16:creationId xmlns:a16="http://schemas.microsoft.com/office/drawing/2014/main" id="{FB97807E-A2D8-E688-963F-0C91845A1015}"/>
              </a:ext>
            </a:extLst>
          </p:cNvPr>
          <p:cNvSpPr txBox="1"/>
          <p:nvPr/>
        </p:nvSpPr>
        <p:spPr>
          <a:xfrm>
            <a:off x="306593" y="3503755"/>
            <a:ext cx="7263980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НЕОБХОДИМО</a:t>
            </a: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Выбрать финансовые продукты, на которые в настоящее время распространяются гарантии АСВ на случай отзыва лицензии у финансовой организации.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Font typeface="+mj-lt"/>
              <a:buAutoNum type="arabicPeriod"/>
            </a:pP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Упорядочить финансовые продукты в порядке возрастания уровня риска и возможного дохода.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1A21C7-56DF-763E-23F6-32354CE99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77" y="1853107"/>
            <a:ext cx="1168400" cy="1587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5B9A0E-683D-9D92-CA61-CEEDAB1E9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11" y="2734457"/>
            <a:ext cx="890373" cy="8489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4ADB7C-E667-6E08-BD44-264223A00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012" flipV="1">
            <a:off x="6591798" y="1548524"/>
            <a:ext cx="890373" cy="8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0881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18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1"/>
            <a:ext cx="7263979" cy="53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ПРАКТИЧЕСКОЕ ЗАДАНИЕ: </a:t>
            </a:r>
            <a:r>
              <a:rPr 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 Black" panose="020B0604020202020204" pitchFamily="34" charset="0"/>
                <a:sym typeface="Arial"/>
              </a:rPr>
              <a:t>СРАВНЕНИЕ УСЛОВИЙ ФОРМИРОВАНИЯ ДОХОДА ПО ВКЛАДУ И ДСЖ</a:t>
            </a: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:a16="http://schemas.microsoft.com/office/drawing/2014/main" id="{77506FA6-9B99-47EF-B4C8-C504C43865DE}"/>
              </a:ext>
            </a:extLst>
          </p:cNvPr>
          <p:cNvSpPr txBox="1"/>
          <p:nvPr/>
        </p:nvSpPr>
        <p:spPr>
          <a:xfrm>
            <a:off x="306592" y="1465344"/>
            <a:ext cx="7980672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rgbClr val="0F9485"/>
                </a:solidFill>
                <a:latin typeface="+mj-lt"/>
                <a:ea typeface="Arial"/>
                <a:cs typeface="Arial"/>
                <a:sym typeface="Arial"/>
              </a:rPr>
              <a:t>Иванов И.И. открыл банковский вклад </a:t>
            </a: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на 2 млн руб. на 5 лет по ставке 10% годовых (начисление процентного дохода в конце срока, капитализации процентов в нашем примере не происходит). </a:t>
            </a:r>
            <a:b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Ключевая ставка для расчета налога на доход — 8%.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rgbClr val="0F9485"/>
                </a:solidFill>
                <a:latin typeface="+mj-lt"/>
                <a:ea typeface="Arial"/>
                <a:cs typeface="Arial"/>
                <a:sym typeface="Arial"/>
              </a:rPr>
              <a:t>Также Иванов И.И. заключил договор ДСЖ </a:t>
            </a: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на 5 лет, по которому инвестиционная часть страховой премии была уплачена ежегодными платежами по 400 тыс. руб. За период действия договора страховых случаев </a:t>
            </a:r>
            <a:b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не было. При окончании договора страховая выплата соответствовала денежной компенсации в связи </a:t>
            </a:r>
            <a:b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с погашением паев за минусом комиссии и составила 3 млн руб.  </a:t>
            </a:r>
            <a:endParaRPr lang="ru-RU" sz="1200" b="0" dirty="0">
              <a:latin typeface="+mj-lt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:a16="http://schemas.microsoft.com/office/drawing/2014/main" id="{5FDAE688-6D8B-180A-54BA-FDC6BE3E4E32}"/>
              </a:ext>
            </a:extLst>
          </p:cNvPr>
          <p:cNvSpPr txBox="1"/>
          <p:nvPr/>
        </p:nvSpPr>
        <p:spPr>
          <a:xfrm>
            <a:off x="306592" y="3187051"/>
            <a:ext cx="7980672" cy="17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Какая часть инвестиций принесла больший доход? 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306591" y="3384759"/>
            <a:ext cx="8505587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Процентный доход по вкладу 1 млн руб. (2 млн * (1+0,1*5)). Но необходимо будет уплатить НДФЛ по ставке 13% </a:t>
            </a:r>
            <a:b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с части процентного дохода, превышающей необлагаемый минимум (1 млн </a:t>
            </a:r>
            <a:r>
              <a:rPr lang="ru-RU" sz="1200" b="0" dirty="0" err="1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руб</a:t>
            </a: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 х 0.13 </a:t>
            </a:r>
            <a:r>
              <a:rPr lang="ru-RU" sz="1200" b="0" dirty="0">
                <a:solidFill>
                  <a:schemeClr val="dk1"/>
                </a:solidFill>
                <a:latin typeface="+mj-lt"/>
              </a:rPr>
              <a:t>–</a:t>
            </a: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 1 млн руб. х 0,08 = 50 тыс. руб.). Фактически доход будет 950 тыс. руб., то есть меньше 1 млн руб.</a:t>
            </a:r>
          </a:p>
          <a:p>
            <a:pPr marL="228600" marR="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Договор ДСЖ обеспечил доход также 1 млн руб. (3 млн – 0,4 млн*5). Но Иванов каждый год оформлял налоговый вычет и получал возврат НДФЛ в размере 52 тыс. руб. Без учета возможного дохода от реинвестирования этих сумм общий доход составит 1,26 млн (1+0,052*5).</a:t>
            </a:r>
            <a:endParaRPr lang="ru-RU" sz="1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10024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19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1"/>
            <a:ext cx="7263979" cy="53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ПРАКТИЧЕСКОЕ ЗАДАНИЕ: </a:t>
            </a:r>
            <a:r>
              <a:rPr 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 Black" panose="020B0604020202020204" pitchFamily="34" charset="0"/>
                <a:sym typeface="Arial"/>
              </a:rPr>
              <a:t>РАСЧЕТ ДОХОДНОСТИ ВЛОЖЕНИЙ В ДСЖ (ПАИ ПИФ)</a:t>
            </a:r>
            <a:endParaRPr lang="ru-RU" sz="2000" b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:a16="http://schemas.microsoft.com/office/drawing/2014/main" id="{77506FA6-9B99-47EF-B4C8-C504C43865DE}"/>
              </a:ext>
            </a:extLst>
          </p:cNvPr>
          <p:cNvSpPr txBox="1"/>
          <p:nvPr/>
        </p:nvSpPr>
        <p:spPr>
          <a:xfrm>
            <a:off x="306592" y="1645378"/>
            <a:ext cx="7980672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Иванов И.И. инвестировал по договору ДСЖ </a:t>
            </a:r>
            <a:r>
              <a:rPr lang="ru-RU" sz="12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паи ОПИФ «Надежные активы» 1 марта, когда стоимость чистых активов данного ОПИФ составляла 2,5 млрд руб., а количество проданных паев </a:t>
            </a: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5 млн. </a:t>
            </a:r>
            <a:br>
              <a:rPr lang="ru-RU" sz="12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Через 6 месяцев стоимость чистых активов выросла до 2,85 млрд руб., а количество паев достигло 5,2 млн. Комиссии включены в стоимость пая. 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Как определить годовую доходность вложений в фонд?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:a16="http://schemas.microsoft.com/office/drawing/2014/main" id="{5FDAE688-6D8B-180A-54BA-FDC6BE3E4E32}"/>
              </a:ext>
            </a:extLst>
          </p:cNvPr>
          <p:cNvSpPr txBox="1"/>
          <p:nvPr/>
        </p:nvSpPr>
        <p:spPr>
          <a:xfrm>
            <a:off x="306591" y="2832854"/>
            <a:ext cx="1077365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РЕШЕНИЕ: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306591" y="3001499"/>
            <a:ext cx="3351009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2600" marR="0" lvl="0" indent="-192600" algn="l" rtl="0">
              <a:spcBef>
                <a:spcPts val="15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200" b="1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Определяем расчетную стоимость одного пая на начало периода</a:t>
            </a:r>
            <a:endParaRPr lang="ru-RU" sz="1200" dirty="0">
              <a:latin typeface="+mj-lt"/>
            </a:endParaRPr>
          </a:p>
          <a:p>
            <a:pPr marL="192600" marR="0" lvl="0" indent="-192600" algn="l" rtl="0">
              <a:spcBef>
                <a:spcPts val="15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200" b="1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Определяем расчетную стоимость пая через 6 месяцев</a:t>
            </a:r>
            <a:endParaRPr lang="ru-RU" sz="1200" dirty="0">
              <a:latin typeface="+mj-lt"/>
            </a:endParaRPr>
          </a:p>
          <a:p>
            <a:pPr marL="192600" marR="0" lvl="0" indent="-192600" algn="l" rtl="0">
              <a:spcBef>
                <a:spcPts val="15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200" b="1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Определяем доходность вложений в паи</a:t>
            </a:r>
            <a:endParaRPr lang="ru-RU" sz="1200" dirty="0">
              <a:latin typeface="+mj-lt"/>
            </a:endParaRPr>
          </a:p>
        </p:txBody>
      </p:sp>
      <p:sp>
        <p:nvSpPr>
          <p:cNvPr id="2" name="Google Shape;192;p7">
            <a:extLst>
              <a:ext uri="{FF2B5EF4-FFF2-40B4-BE49-F238E27FC236}">
                <a16:creationId xmlns:a16="http://schemas.microsoft.com/office/drawing/2014/main" id="{45DBFD02-CCBF-B2FB-BC2D-E967619D207D}"/>
              </a:ext>
            </a:extLst>
          </p:cNvPr>
          <p:cNvSpPr txBox="1"/>
          <p:nvPr/>
        </p:nvSpPr>
        <p:spPr>
          <a:xfrm>
            <a:off x="4395782" y="3088717"/>
            <a:ext cx="441639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150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2 500 000 000 : 5 000 000 = 500 руб.</a:t>
            </a:r>
            <a:endParaRPr lang="ru-RU" sz="1600" b="1" dirty="0">
              <a:solidFill>
                <a:schemeClr val="accent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8" name="Google Shape;192;p7">
            <a:extLst>
              <a:ext uri="{FF2B5EF4-FFF2-40B4-BE49-F238E27FC236}">
                <a16:creationId xmlns:a16="http://schemas.microsoft.com/office/drawing/2014/main" id="{D787A356-075C-6ECA-BE75-756295A344EF}"/>
              </a:ext>
            </a:extLst>
          </p:cNvPr>
          <p:cNvSpPr txBox="1"/>
          <p:nvPr/>
        </p:nvSpPr>
        <p:spPr>
          <a:xfrm>
            <a:off x="4395781" y="3615277"/>
            <a:ext cx="441639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150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2 850 000 000 : 5 200 000 = 548,08 руб.</a:t>
            </a:r>
            <a:endParaRPr lang="ru-RU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Google Shape;192;p7">
            <a:extLst>
              <a:ext uri="{FF2B5EF4-FFF2-40B4-BE49-F238E27FC236}">
                <a16:creationId xmlns:a16="http://schemas.microsoft.com/office/drawing/2014/main" id="{337249B2-29F0-064A-2657-83F5EF319A8F}"/>
              </a:ext>
            </a:extLst>
          </p:cNvPr>
          <p:cNvSpPr txBox="1"/>
          <p:nvPr/>
        </p:nvSpPr>
        <p:spPr>
          <a:xfrm>
            <a:off x="4395782" y="4068180"/>
            <a:ext cx="441639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150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((548,08 </a:t>
            </a:r>
            <a:r>
              <a:rPr lang="ru-RU" sz="1600" dirty="0">
                <a:solidFill>
                  <a:schemeClr val="accent2"/>
                </a:solidFill>
                <a:latin typeface="+mj-lt"/>
              </a:rPr>
              <a:t>–</a:t>
            </a:r>
            <a:r>
              <a:rPr lang="ru-RU" sz="16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 500) / 500) × 12/6 × 100 = 19,23%</a:t>
            </a:r>
            <a:endParaRPr lang="ru-RU" sz="1600" b="1" dirty="0">
              <a:solidFill>
                <a:schemeClr val="accent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F88484D-F710-4D61-971A-6D8C7DD5406D}"/>
              </a:ext>
            </a:extLst>
          </p:cNvPr>
          <p:cNvCxnSpPr>
            <a:cxnSpLocks/>
          </p:cNvCxnSpPr>
          <p:nvPr/>
        </p:nvCxnSpPr>
        <p:spPr>
          <a:xfrm>
            <a:off x="3196281" y="3435695"/>
            <a:ext cx="1100647" cy="0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A4360E7-CAE1-6B7E-7995-FAF2DFE33606}"/>
              </a:ext>
            </a:extLst>
          </p:cNvPr>
          <p:cNvCxnSpPr>
            <a:cxnSpLocks/>
          </p:cNvCxnSpPr>
          <p:nvPr/>
        </p:nvCxnSpPr>
        <p:spPr>
          <a:xfrm>
            <a:off x="3575222" y="3946583"/>
            <a:ext cx="721706" cy="0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D65E412-3476-8000-9A7F-BEE643A147FD}"/>
              </a:ext>
            </a:extLst>
          </p:cNvPr>
          <p:cNvCxnSpPr>
            <a:cxnSpLocks/>
          </p:cNvCxnSpPr>
          <p:nvPr/>
        </p:nvCxnSpPr>
        <p:spPr>
          <a:xfrm>
            <a:off x="3756454" y="4416140"/>
            <a:ext cx="540474" cy="0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693222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D61257C-75D6-CD42-FC39-CDA659D53500}"/>
              </a:ext>
            </a:extLst>
          </p:cNvPr>
          <p:cNvSpPr txBox="1">
            <a:spLocks/>
          </p:cNvSpPr>
          <p:nvPr/>
        </p:nvSpPr>
        <p:spPr>
          <a:xfrm>
            <a:off x="1742332" y="1517733"/>
            <a:ext cx="1998722" cy="2846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  <a:buClr>
                <a:srgbClr val="2F5496"/>
              </a:buClr>
              <a:buSzPts val="3400"/>
              <a:buFont typeface="Arial"/>
              <a:buNone/>
            </a:pPr>
            <a:r>
              <a:rPr lang="en-US" sz="35000" dirty="0">
                <a:solidFill>
                  <a:srgbClr val="F5F5F5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?</a:t>
            </a:r>
            <a:endParaRPr lang="ru-RU" sz="35000" dirty="0">
              <a:solidFill>
                <a:srgbClr val="F5F5F5"/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5768743" cy="774042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400"/>
              <a:buFont typeface="Arial"/>
              <a:buNone/>
            </a:pP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СТАРТОВЫЕ ВОПРОСЫ </a:t>
            </a:r>
            <a:b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</a:b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О ФИНАНСОВОМ БЛАГОПОЛУЧИИ </a:t>
            </a:r>
            <a:b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</a:b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И ЕГО ДОСТИЖЕНИИ</a:t>
            </a:r>
            <a:endParaRPr lang="ru-RU" sz="20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id="{4A8344CA-029B-82A5-1059-03D6D4AE8671}"/>
              </a:ext>
            </a:extLst>
          </p:cNvPr>
          <p:cNvSpPr txBox="1">
            <a:spLocks/>
          </p:cNvSpPr>
          <p:nvPr/>
        </p:nvSpPr>
        <p:spPr>
          <a:xfrm>
            <a:off x="672858" y="2412586"/>
            <a:ext cx="2935315" cy="1755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 чем </a:t>
            </a:r>
            <a:r>
              <a:rPr lang="ru-RU" sz="1400" dirty="0">
                <a:solidFill>
                  <a:srgbClr val="171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ы ассоциируете свое личное финансовое благополучие в будущем?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Какие формы / инструменты обеспечения финансового благополучия вы знаете / используете?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D3D14B-69DC-C317-67EB-DA77707776F9}"/>
              </a:ext>
            </a:extLst>
          </p:cNvPr>
          <p:cNvSpPr txBox="1">
            <a:spLocks/>
          </p:cNvSpPr>
          <p:nvPr/>
        </p:nvSpPr>
        <p:spPr>
          <a:xfrm>
            <a:off x="4995616" y="2412586"/>
            <a:ext cx="3244625" cy="196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Что вы понимаете </a:t>
            </a:r>
            <a:b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под финансовой защитой?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Какие источники дополнительного (пассивного) дохода </a:t>
            </a:r>
            <a:r>
              <a:rPr lang="ru-RU" sz="1400" dirty="0">
                <a:solidFill>
                  <a:srgbClr val="171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ы знаете?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Что </a:t>
            </a:r>
            <a:r>
              <a:rPr lang="ru-RU" sz="1400" dirty="0">
                <a:solidFill>
                  <a:srgbClr val="171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ам известно о таком новом финансовом продукте, как долевое страхование жизни (ДСЖ)?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1">
              <a:spcBef>
                <a:spcPts val="1800"/>
              </a:spcBef>
              <a:buClr>
                <a:schemeClr val="accent5"/>
              </a:buClr>
              <a:buSzPct val="100000"/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AA611B80-CE86-7BF7-1823-00FBE6D9E0A8}"/>
              </a:ext>
            </a:extLst>
          </p:cNvPr>
          <p:cNvSpPr txBox="1">
            <a:spLocks/>
          </p:cNvSpPr>
          <p:nvPr/>
        </p:nvSpPr>
        <p:spPr>
          <a:xfrm>
            <a:off x="306593" y="2381490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70252FB-CB47-21AA-0BD1-2FD7AD074AAD}"/>
              </a:ext>
            </a:extLst>
          </p:cNvPr>
          <p:cNvSpPr txBox="1">
            <a:spLocks/>
          </p:cNvSpPr>
          <p:nvPr/>
        </p:nvSpPr>
        <p:spPr>
          <a:xfrm>
            <a:off x="306593" y="3290465"/>
            <a:ext cx="340388" cy="6469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6FC1E88E-F64E-34D1-47BB-623E2FF962FE}"/>
              </a:ext>
            </a:extLst>
          </p:cNvPr>
          <p:cNvSpPr txBox="1">
            <a:spLocks/>
          </p:cNvSpPr>
          <p:nvPr/>
        </p:nvSpPr>
        <p:spPr>
          <a:xfrm>
            <a:off x="4597992" y="2381490"/>
            <a:ext cx="340388" cy="3183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C25D1D5F-4A6C-7059-CB5E-FFE340A55588}"/>
              </a:ext>
            </a:extLst>
          </p:cNvPr>
          <p:cNvSpPr txBox="1">
            <a:spLocks/>
          </p:cNvSpPr>
          <p:nvPr/>
        </p:nvSpPr>
        <p:spPr>
          <a:xfrm>
            <a:off x="4597992" y="3087179"/>
            <a:ext cx="340388" cy="6469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96D5E6F4-DE46-BC1B-BF13-DB5FD82B964C}"/>
              </a:ext>
            </a:extLst>
          </p:cNvPr>
          <p:cNvSpPr txBox="1">
            <a:spLocks/>
          </p:cNvSpPr>
          <p:nvPr/>
        </p:nvSpPr>
        <p:spPr>
          <a:xfrm>
            <a:off x="4597992" y="3734159"/>
            <a:ext cx="340388" cy="6469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0B7F3DF0-0FC4-ECF6-8F65-EA5FFD883044}"/>
              </a:ext>
            </a:extLst>
          </p:cNvPr>
          <p:cNvSpPr txBox="1">
            <a:spLocks/>
          </p:cNvSpPr>
          <p:nvPr/>
        </p:nvSpPr>
        <p:spPr>
          <a:xfrm rot="1176397">
            <a:off x="5684934" y="194355"/>
            <a:ext cx="780803" cy="10420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  <a:buClr>
                <a:srgbClr val="2F5496"/>
              </a:buClr>
              <a:buSzPts val="3400"/>
              <a:buFont typeface="Arial"/>
              <a:buNone/>
            </a:pPr>
            <a:r>
              <a:rPr lang="en-US" sz="15000" dirty="0">
                <a:solidFill>
                  <a:srgbClr val="0F9485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?</a:t>
            </a:r>
            <a:endParaRPr lang="ru-RU" sz="15000" dirty="0">
              <a:solidFill>
                <a:srgbClr val="0F9485"/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7C59B627-E975-7A9D-4DB6-6051ADA604F9}"/>
              </a:ext>
            </a:extLst>
          </p:cNvPr>
          <p:cNvSpPr txBox="1">
            <a:spLocks/>
          </p:cNvSpPr>
          <p:nvPr/>
        </p:nvSpPr>
        <p:spPr>
          <a:xfrm rot="20101980">
            <a:off x="7097467" y="1361856"/>
            <a:ext cx="780803" cy="10420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  <a:buClr>
                <a:srgbClr val="2F5496"/>
              </a:buClr>
              <a:buSzPts val="3400"/>
              <a:buFont typeface="Arial"/>
              <a:buNone/>
            </a:pPr>
            <a:r>
              <a:rPr lang="en-US" sz="7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?</a:t>
            </a:r>
            <a:endParaRPr lang="ru-RU" sz="7000" dirty="0">
              <a:solidFill>
                <a:schemeClr val="accent2"/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921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20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ТЕСТ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:a16="http://schemas.microsoft.com/office/drawing/2014/main" id="{5FDAE688-6D8B-180A-54BA-FDC6BE3E4E32}"/>
              </a:ext>
            </a:extLst>
          </p:cNvPr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Г, А, Б, Д, В</a:t>
            </a:r>
            <a:endParaRPr lang="ru-RU" sz="1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637899" y="2490378"/>
            <a:ext cx="382777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Страхование жизни и здоровья, имущества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Банковский вклад на 3 года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Инвестиции в акции и облигации </a:t>
            </a:r>
            <a:b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на фондовом рынке</a:t>
            </a:r>
            <a:endParaRPr lang="ru-RU" sz="1400" b="0" dirty="0">
              <a:latin typeface="+mj-lt"/>
            </a:endParaRPr>
          </a:p>
        </p:txBody>
      </p:sp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E38AF406-7D18-A2EE-1DAA-1F2B8E707E1F}"/>
              </a:ext>
            </a:extLst>
          </p:cNvPr>
          <p:cNvSpPr txBox="1"/>
          <p:nvPr/>
        </p:nvSpPr>
        <p:spPr>
          <a:xfrm>
            <a:off x="306592" y="1192079"/>
            <a:ext cx="7980672" cy="11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4600" marR="0" lvl="0" indent="-264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600" b="1" dirty="0">
                <a:solidFill>
                  <a:srgbClr val="0F9485"/>
                </a:solidFill>
                <a:latin typeface="+mj-lt"/>
                <a:ea typeface="Arial"/>
                <a:cs typeface="Arial"/>
                <a:sym typeface="Arial"/>
              </a:rPr>
              <a:t>В КАКОЙ ПОСЛЕДОВАТЕЛЬНОСТИ (ПО ЗНАЧИМОСТИ) </a:t>
            </a:r>
            <a:br>
              <a:rPr lang="ru-RU" sz="1600" b="1" dirty="0">
                <a:solidFill>
                  <a:srgbClr val="0F9485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rgbClr val="0F9485"/>
                </a:solidFill>
                <a:latin typeface="+mj-lt"/>
                <a:ea typeface="Arial"/>
                <a:cs typeface="Arial"/>
                <a:sym typeface="Arial"/>
              </a:rPr>
              <a:t>ЦЕЛЕСООБРАЗНО ИСПОЛЬЗОВАТЬ СЛЕДУЮЩИЕ СПОСОБЫ ОБЕСПЕЧЕНИЯ ФИНАНСОВОЙ СТАБИЛЬНОСТИ? </a:t>
            </a:r>
            <a:br>
              <a:rPr lang="ru-RU" sz="1600" b="1" dirty="0">
                <a:solidFill>
                  <a:srgbClr val="0F9485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6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(от самого необходимого к менее значимым)</a:t>
            </a:r>
            <a:endParaRPr lang="ru-RU" sz="1600" b="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64600" marR="0" lvl="0" indent="-2646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92;p7">
            <a:extLst>
              <a:ext uri="{FF2B5EF4-FFF2-40B4-BE49-F238E27FC236}">
                <a16:creationId xmlns:a16="http://schemas.microsoft.com/office/drawing/2014/main" id="{144472AA-7295-005F-7E41-245D553A3CFD}"/>
              </a:ext>
            </a:extLst>
          </p:cNvPr>
          <p:cNvSpPr txBox="1"/>
          <p:nvPr/>
        </p:nvSpPr>
        <p:spPr>
          <a:xfrm>
            <a:off x="5080066" y="2490378"/>
            <a:ext cx="30379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Накопительный счет 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Долевое страхование жизни</a:t>
            </a:r>
            <a:endParaRPr lang="ru-RU" sz="1400" b="0" dirty="0">
              <a:latin typeface="+mj-lt"/>
            </a:endParaRPr>
          </a:p>
        </p:txBody>
      </p:sp>
      <p:sp>
        <p:nvSpPr>
          <p:cNvPr id="11" name="Google Shape;192;p7">
            <a:extLst>
              <a:ext uri="{FF2B5EF4-FFF2-40B4-BE49-F238E27FC236}">
                <a16:creationId xmlns:a16="http://schemas.microsoft.com/office/drawing/2014/main" id="{0E7FFDC3-597C-006B-1AE5-6FAD16ABB581}"/>
              </a:ext>
            </a:extLst>
          </p:cNvPr>
          <p:cNvSpPr txBox="1"/>
          <p:nvPr/>
        </p:nvSpPr>
        <p:spPr>
          <a:xfrm>
            <a:off x="306592" y="2490378"/>
            <a:ext cx="3030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А)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Б)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В)</a:t>
            </a:r>
            <a:endParaRPr lang="ru-RU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Google Shape;192;p7">
            <a:extLst>
              <a:ext uri="{FF2B5EF4-FFF2-40B4-BE49-F238E27FC236}">
                <a16:creationId xmlns:a16="http://schemas.microsoft.com/office/drawing/2014/main" id="{F92C0AD9-AAD2-BA90-9058-2EC33ED7FF87}"/>
              </a:ext>
            </a:extLst>
          </p:cNvPr>
          <p:cNvSpPr txBox="1"/>
          <p:nvPr/>
        </p:nvSpPr>
        <p:spPr>
          <a:xfrm>
            <a:off x="4777058" y="2490378"/>
            <a:ext cx="30300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Г)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Д)</a:t>
            </a:r>
          </a:p>
        </p:txBody>
      </p:sp>
    </p:spTree>
    <p:extLst>
      <p:ext uri="{BB962C8B-B14F-4D97-AF65-F5344CB8AC3E}">
        <p14:creationId xmlns:p14="http://schemas.microsoft.com/office/powerpoint/2010/main" val="12608123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21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ТЕСТ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:a16="http://schemas.microsoft.com/office/drawing/2014/main" id="{5FDAE688-6D8B-180A-54BA-FDC6BE3E4E32}"/>
              </a:ext>
            </a:extLst>
          </p:cNvPr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1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Б, Г</a:t>
            </a: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637899" y="2384052"/>
            <a:ext cx="36146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Инвестиционное страхование жизни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Банковский вклад 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Инвестиции в акции на фондовом рынке</a:t>
            </a:r>
            <a:endParaRPr lang="ru-RU" sz="1400" b="0" dirty="0">
              <a:latin typeface="+mj-lt"/>
            </a:endParaRPr>
          </a:p>
        </p:txBody>
      </p:sp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E38AF406-7D18-A2EE-1DAA-1F2B8E707E1F}"/>
              </a:ext>
            </a:extLst>
          </p:cNvPr>
          <p:cNvSpPr txBox="1"/>
          <p:nvPr/>
        </p:nvSpPr>
        <p:spPr>
          <a:xfrm>
            <a:off x="306592" y="1192079"/>
            <a:ext cx="69179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0900" indent="-270900" algn="l">
              <a:buClr>
                <a:srgbClr val="0F9485"/>
              </a:buClr>
              <a:buSzPct val="100000"/>
              <a:buFont typeface="+mj-lt"/>
              <a:buAutoNum type="arabicPeriod" startAt="2"/>
            </a:pPr>
            <a:r>
              <a:rPr lang="ru-RU" sz="16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КАКИЕ ФИНАНСОВЫЕ ПРОДУКТЫ ВСЕГДА ОБЕСПЕЧИВАЮТ УМЕРЕННУЮ, НО ГАРАНТИРОВАННУЮ ДОХОДНОСТЬ?</a:t>
            </a:r>
            <a:endParaRPr lang="ru-RU" sz="1200" dirty="0">
              <a:solidFill>
                <a:srgbClr val="0F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92;p7">
            <a:extLst>
              <a:ext uri="{FF2B5EF4-FFF2-40B4-BE49-F238E27FC236}">
                <a16:creationId xmlns:a16="http://schemas.microsoft.com/office/drawing/2014/main" id="{144472AA-7295-005F-7E41-245D553A3CFD}"/>
              </a:ext>
            </a:extLst>
          </p:cNvPr>
          <p:cNvSpPr txBox="1"/>
          <p:nvPr/>
        </p:nvSpPr>
        <p:spPr>
          <a:xfrm>
            <a:off x="5155095" y="2384052"/>
            <a:ext cx="30379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Накопительное страхование жизни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Долевое страхование жизни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92;p7">
            <a:extLst>
              <a:ext uri="{FF2B5EF4-FFF2-40B4-BE49-F238E27FC236}">
                <a16:creationId xmlns:a16="http://schemas.microsoft.com/office/drawing/2014/main" id="{0E7FFDC3-597C-006B-1AE5-6FAD16ABB581}"/>
              </a:ext>
            </a:extLst>
          </p:cNvPr>
          <p:cNvSpPr txBox="1"/>
          <p:nvPr/>
        </p:nvSpPr>
        <p:spPr>
          <a:xfrm>
            <a:off x="306592" y="2384052"/>
            <a:ext cx="3030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А)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Б)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В)</a:t>
            </a:r>
            <a:endParaRPr lang="ru-RU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Google Shape;192;p7">
            <a:extLst>
              <a:ext uri="{FF2B5EF4-FFF2-40B4-BE49-F238E27FC236}">
                <a16:creationId xmlns:a16="http://schemas.microsoft.com/office/drawing/2014/main" id="{F92C0AD9-AAD2-BA90-9058-2EC33ED7FF87}"/>
              </a:ext>
            </a:extLst>
          </p:cNvPr>
          <p:cNvSpPr txBox="1"/>
          <p:nvPr/>
        </p:nvSpPr>
        <p:spPr>
          <a:xfrm>
            <a:off x="4827373" y="2384052"/>
            <a:ext cx="30300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Г)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Д)</a:t>
            </a:r>
          </a:p>
        </p:txBody>
      </p:sp>
    </p:spTree>
    <p:extLst>
      <p:ext uri="{BB962C8B-B14F-4D97-AF65-F5344CB8AC3E}">
        <p14:creationId xmlns:p14="http://schemas.microsoft.com/office/powerpoint/2010/main" val="220880852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22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ТЕСТ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:a16="http://schemas.microsoft.com/office/drawing/2014/main" id="{5FDAE688-6D8B-180A-54BA-FDC6BE3E4E32}"/>
              </a:ext>
            </a:extLst>
          </p:cNvPr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1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637899" y="2057655"/>
            <a:ext cx="3614619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П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рограмма, сочетающая страхование жизни и инвестиции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И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нвестиционный инструмент </a:t>
            </a:r>
            <a:b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без элемента страхования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Р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азновидность пенсионного плана</a:t>
            </a:r>
            <a:endParaRPr lang="ru-RU" sz="1400" b="0" dirty="0">
              <a:latin typeface="+mj-lt"/>
            </a:endParaRPr>
          </a:p>
        </p:txBody>
      </p:sp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E38AF406-7D18-A2EE-1DAA-1F2B8E707E1F}"/>
              </a:ext>
            </a:extLst>
          </p:cNvPr>
          <p:cNvSpPr txBox="1"/>
          <p:nvPr/>
        </p:nvSpPr>
        <p:spPr>
          <a:xfrm>
            <a:off x="306592" y="1192079"/>
            <a:ext cx="69179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0900" marR="0" lvl="0" indent="-270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6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ЧТО ТАКОЕ ДОЛЕВОЕ СТРАХОВАНИЕ ЖИЗНИ?</a:t>
            </a:r>
            <a:endParaRPr lang="ru-RU" sz="1800" dirty="0">
              <a:solidFill>
                <a:srgbClr val="0F9485"/>
              </a:solidFill>
            </a:endParaRPr>
          </a:p>
        </p:txBody>
      </p:sp>
      <p:sp>
        <p:nvSpPr>
          <p:cNvPr id="10" name="Google Shape;192;p7">
            <a:extLst>
              <a:ext uri="{FF2B5EF4-FFF2-40B4-BE49-F238E27FC236}">
                <a16:creationId xmlns:a16="http://schemas.microsoft.com/office/drawing/2014/main" id="{144472AA-7295-005F-7E41-245D553A3CFD}"/>
              </a:ext>
            </a:extLst>
          </p:cNvPr>
          <p:cNvSpPr txBox="1"/>
          <p:nvPr/>
        </p:nvSpPr>
        <p:spPr>
          <a:xfrm>
            <a:off x="4899722" y="2057655"/>
            <a:ext cx="3037971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рограмма, обеспечивающая защиту от различных неблагоприятных событий </a:t>
            </a:r>
            <a:b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жизни человека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трахование жизни </a:t>
            </a:r>
            <a:b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 налоговым вычетом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92;p7">
            <a:extLst>
              <a:ext uri="{FF2B5EF4-FFF2-40B4-BE49-F238E27FC236}">
                <a16:creationId xmlns:a16="http://schemas.microsoft.com/office/drawing/2014/main" id="{0E7FFDC3-597C-006B-1AE5-6FAD16ABB581}"/>
              </a:ext>
            </a:extLst>
          </p:cNvPr>
          <p:cNvSpPr txBox="1"/>
          <p:nvPr/>
        </p:nvSpPr>
        <p:spPr>
          <a:xfrm>
            <a:off x="306592" y="2057655"/>
            <a:ext cx="303008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А)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Б)</a:t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endParaRPr lang="ru-RU" sz="1400" dirty="0">
              <a:solidFill>
                <a:schemeClr val="accent2"/>
              </a:solidFill>
              <a:latin typeface="+mj-lt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В)</a:t>
            </a:r>
            <a:endParaRPr lang="ru-RU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Google Shape;192;p7">
            <a:extLst>
              <a:ext uri="{FF2B5EF4-FFF2-40B4-BE49-F238E27FC236}">
                <a16:creationId xmlns:a16="http://schemas.microsoft.com/office/drawing/2014/main" id="{F92C0AD9-AAD2-BA90-9058-2EC33ED7FF87}"/>
              </a:ext>
            </a:extLst>
          </p:cNvPr>
          <p:cNvSpPr txBox="1"/>
          <p:nvPr/>
        </p:nvSpPr>
        <p:spPr>
          <a:xfrm>
            <a:off x="4572000" y="2057655"/>
            <a:ext cx="30300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Г)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Д)</a:t>
            </a:r>
          </a:p>
        </p:txBody>
      </p:sp>
    </p:spTree>
    <p:extLst>
      <p:ext uri="{BB962C8B-B14F-4D97-AF65-F5344CB8AC3E}">
        <p14:creationId xmlns:p14="http://schemas.microsoft.com/office/powerpoint/2010/main" val="260951438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23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ТЕСТ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:a16="http://schemas.microsoft.com/office/drawing/2014/main" id="{5FDAE688-6D8B-180A-54BA-FDC6BE3E4E32}"/>
              </a:ext>
            </a:extLst>
          </p:cNvPr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1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637899" y="1946672"/>
            <a:ext cx="3614619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С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траховщиком установлена фиксированная ставка гарантированной доходности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Д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оход гарантирован государством </a:t>
            </a:r>
            <a:b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в пределах 2,8 млн руб.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И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нвестиционный доход зависит </a:t>
            </a:r>
            <a:b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от реализации страховых рисков</a:t>
            </a:r>
            <a:endParaRPr lang="ru-RU" sz="1400" b="0" dirty="0">
              <a:latin typeface="+mj-lt"/>
            </a:endParaRPr>
          </a:p>
        </p:txBody>
      </p:sp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E38AF406-7D18-A2EE-1DAA-1F2B8E707E1F}"/>
              </a:ext>
            </a:extLst>
          </p:cNvPr>
          <p:cNvSpPr txBox="1"/>
          <p:nvPr/>
        </p:nvSpPr>
        <p:spPr>
          <a:xfrm>
            <a:off x="306592" y="1192079"/>
            <a:ext cx="48255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0900" marR="0" lvl="0" indent="-270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16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КАКИМ ОБРАЗОМ ФОРМИРУЕТСЯ ДОХОД ПО ПРОГРАММАМ ДСЖ?</a:t>
            </a:r>
            <a:endParaRPr lang="ru-RU" sz="1800" dirty="0">
              <a:solidFill>
                <a:srgbClr val="0F9485"/>
              </a:solidFill>
            </a:endParaRPr>
          </a:p>
        </p:txBody>
      </p:sp>
      <p:sp>
        <p:nvSpPr>
          <p:cNvPr id="10" name="Google Shape;192;p7">
            <a:extLst>
              <a:ext uri="{FF2B5EF4-FFF2-40B4-BE49-F238E27FC236}">
                <a16:creationId xmlns:a16="http://schemas.microsoft.com/office/drawing/2014/main" id="{144472AA-7295-005F-7E41-245D553A3CFD}"/>
              </a:ext>
            </a:extLst>
          </p:cNvPr>
          <p:cNvSpPr txBox="1"/>
          <p:nvPr/>
        </p:nvSpPr>
        <p:spPr>
          <a:xfrm>
            <a:off x="5039765" y="1946672"/>
            <a:ext cx="303797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И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нвестиционный доход соответствует приросту стоимости приобретенных паев ОПИФ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З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а счет налоговых льгот </a:t>
            </a:r>
            <a:b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(возврата НДФЛ)</a:t>
            </a:r>
            <a:endParaRPr lang="ru-RU" sz="1400" b="0" dirty="0">
              <a:latin typeface="+mj-lt"/>
            </a:endParaRPr>
          </a:p>
        </p:txBody>
      </p:sp>
      <p:sp>
        <p:nvSpPr>
          <p:cNvPr id="11" name="Google Shape;192;p7">
            <a:extLst>
              <a:ext uri="{FF2B5EF4-FFF2-40B4-BE49-F238E27FC236}">
                <a16:creationId xmlns:a16="http://schemas.microsoft.com/office/drawing/2014/main" id="{0E7FFDC3-597C-006B-1AE5-6FAD16ABB581}"/>
              </a:ext>
            </a:extLst>
          </p:cNvPr>
          <p:cNvSpPr txBox="1"/>
          <p:nvPr/>
        </p:nvSpPr>
        <p:spPr>
          <a:xfrm>
            <a:off x="306592" y="1946672"/>
            <a:ext cx="30300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А)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Б)</a:t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endParaRPr lang="ru-RU" sz="1400" dirty="0">
              <a:solidFill>
                <a:schemeClr val="accent2"/>
              </a:solidFill>
              <a:latin typeface="+mj-lt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В)</a:t>
            </a:r>
            <a:endParaRPr lang="ru-RU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Google Shape;192;p7">
            <a:extLst>
              <a:ext uri="{FF2B5EF4-FFF2-40B4-BE49-F238E27FC236}">
                <a16:creationId xmlns:a16="http://schemas.microsoft.com/office/drawing/2014/main" id="{F92C0AD9-AAD2-BA90-9058-2EC33ED7FF87}"/>
              </a:ext>
            </a:extLst>
          </p:cNvPr>
          <p:cNvSpPr txBox="1"/>
          <p:nvPr/>
        </p:nvSpPr>
        <p:spPr>
          <a:xfrm>
            <a:off x="4712043" y="1946672"/>
            <a:ext cx="30300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Г)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Д)</a:t>
            </a:r>
          </a:p>
        </p:txBody>
      </p:sp>
    </p:spTree>
    <p:extLst>
      <p:ext uri="{BB962C8B-B14F-4D97-AF65-F5344CB8AC3E}">
        <p14:creationId xmlns:p14="http://schemas.microsoft.com/office/powerpoint/2010/main" val="67717598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24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ТЕСТ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:a16="http://schemas.microsoft.com/office/drawing/2014/main" id="{5FDAE688-6D8B-180A-54BA-FDC6BE3E4E32}"/>
              </a:ext>
            </a:extLst>
          </p:cNvPr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1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637900" y="2020812"/>
            <a:ext cx="3167982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Г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арантированная высокая доходность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П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овышенный размер налогового вычета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П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розрачность вложений</a:t>
            </a:r>
            <a:endParaRPr lang="ru-RU" sz="1400" b="0" dirty="0">
              <a:latin typeface="+mj-lt"/>
            </a:endParaRPr>
          </a:p>
        </p:txBody>
      </p:sp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E38AF406-7D18-A2EE-1DAA-1F2B8E707E1F}"/>
              </a:ext>
            </a:extLst>
          </p:cNvPr>
          <p:cNvSpPr txBox="1"/>
          <p:nvPr/>
        </p:nvSpPr>
        <p:spPr>
          <a:xfrm>
            <a:off x="306592" y="1192079"/>
            <a:ext cx="54022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0900" marR="0" lvl="0" indent="-270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ru-RU" sz="16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ОСНОВНЫЕ ПРЕИМУЩЕСТВА ПРОГРАММ ДСЖ?</a:t>
            </a:r>
            <a:endParaRPr lang="ru-RU" sz="1800" dirty="0">
              <a:solidFill>
                <a:srgbClr val="0F9485"/>
              </a:solidFill>
            </a:endParaRPr>
          </a:p>
        </p:txBody>
      </p:sp>
      <p:sp>
        <p:nvSpPr>
          <p:cNvPr id="10" name="Google Shape;192;p7">
            <a:extLst>
              <a:ext uri="{FF2B5EF4-FFF2-40B4-BE49-F238E27FC236}">
                <a16:creationId xmlns:a16="http://schemas.microsoft.com/office/drawing/2014/main" id="{144472AA-7295-005F-7E41-245D553A3CFD}"/>
              </a:ext>
            </a:extLst>
          </p:cNvPr>
          <p:cNvSpPr txBox="1"/>
          <p:nvPr/>
        </p:nvSpPr>
        <p:spPr>
          <a:xfrm>
            <a:off x="4677300" y="2020812"/>
            <a:ext cx="3037971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В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озможность обеспечения </a:t>
            </a:r>
            <a:b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более высокой доходности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Г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ибкость и управляемость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О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тсутствие риска обесценения вложенных средств</a:t>
            </a:r>
            <a:endParaRPr lang="ru-RU" sz="1400" b="0" dirty="0">
              <a:latin typeface="+mj-lt"/>
            </a:endParaRPr>
          </a:p>
        </p:txBody>
      </p:sp>
      <p:sp>
        <p:nvSpPr>
          <p:cNvPr id="11" name="Google Shape;192;p7">
            <a:extLst>
              <a:ext uri="{FF2B5EF4-FFF2-40B4-BE49-F238E27FC236}">
                <a16:creationId xmlns:a16="http://schemas.microsoft.com/office/drawing/2014/main" id="{0E7FFDC3-597C-006B-1AE5-6FAD16ABB581}"/>
              </a:ext>
            </a:extLst>
          </p:cNvPr>
          <p:cNvSpPr txBox="1"/>
          <p:nvPr/>
        </p:nvSpPr>
        <p:spPr>
          <a:xfrm>
            <a:off x="306592" y="2020812"/>
            <a:ext cx="303008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А)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Б)</a:t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endParaRPr lang="ru-RU" sz="1400" dirty="0">
              <a:solidFill>
                <a:schemeClr val="accent2"/>
              </a:solidFill>
              <a:latin typeface="+mj-lt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В)</a:t>
            </a:r>
            <a:endParaRPr lang="ru-RU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Google Shape;192;p7">
            <a:extLst>
              <a:ext uri="{FF2B5EF4-FFF2-40B4-BE49-F238E27FC236}">
                <a16:creationId xmlns:a16="http://schemas.microsoft.com/office/drawing/2014/main" id="{F92C0AD9-AAD2-BA90-9058-2EC33ED7FF87}"/>
              </a:ext>
            </a:extLst>
          </p:cNvPr>
          <p:cNvSpPr txBox="1"/>
          <p:nvPr/>
        </p:nvSpPr>
        <p:spPr>
          <a:xfrm>
            <a:off x="4349578" y="2020812"/>
            <a:ext cx="3030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Г)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Д)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Е)</a:t>
            </a:r>
          </a:p>
        </p:txBody>
      </p:sp>
    </p:spTree>
    <p:extLst>
      <p:ext uri="{BB962C8B-B14F-4D97-AF65-F5344CB8AC3E}">
        <p14:creationId xmlns:p14="http://schemas.microsoft.com/office/powerpoint/2010/main" val="28364456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25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3318057" cy="28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ПОДВЕДЕМ ИТОГИ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Arial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:a16="http://schemas.microsoft.com/office/drawing/2014/main" id="{77506FA6-9B99-47EF-B4C8-C504C43865DE}"/>
              </a:ext>
            </a:extLst>
          </p:cNvPr>
          <p:cNvSpPr txBox="1"/>
          <p:nvPr/>
        </p:nvSpPr>
        <p:spPr>
          <a:xfrm>
            <a:off x="306591" y="1266190"/>
            <a:ext cx="5739981" cy="46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ФИНАНСОВУЮ СТАБИЛЬНОСТЬ СВОЕГО БУДУЩЕГО НАДО ФОРМИРОВАТЬ ЗАРАНЕЕ!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306591" y="2327699"/>
            <a:ext cx="381002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8000" marR="0" lvl="0" indent="-28800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Формирование финансового резерва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marR="0" lvl="0" indent="-28800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Использование страхования для защиты от рисков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marR="0" lvl="0" indent="-28800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Сбережения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marR="0" lvl="0" indent="-28800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Разумное инвестирование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92;p7">
            <a:extLst>
              <a:ext uri="{FF2B5EF4-FFF2-40B4-BE49-F238E27FC236}">
                <a16:creationId xmlns:a16="http://schemas.microsoft.com/office/drawing/2014/main" id="{46A414C5-68A3-08CA-C9F2-110517D1C25D}"/>
              </a:ext>
            </a:extLst>
          </p:cNvPr>
          <p:cNvSpPr txBox="1"/>
          <p:nvPr/>
        </p:nvSpPr>
        <p:spPr>
          <a:xfrm>
            <a:off x="306592" y="1943138"/>
            <a:ext cx="7980672" cy="17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Целесообразно использовать комплексный подход: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9" name="Google Shape;192;p7">
            <a:extLst>
              <a:ext uri="{FF2B5EF4-FFF2-40B4-BE49-F238E27FC236}">
                <a16:creationId xmlns:a16="http://schemas.microsoft.com/office/drawing/2014/main" id="{955D61E7-5FFE-72B1-5535-4633CE481C98}"/>
              </a:ext>
            </a:extLst>
          </p:cNvPr>
          <p:cNvSpPr txBox="1"/>
          <p:nvPr/>
        </p:nvSpPr>
        <p:spPr>
          <a:xfrm>
            <a:off x="306591" y="3877310"/>
            <a:ext cx="81866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Новый инвестиционно-страховой инструмент — долевое страхование жизни — имеет ряд преимуществ, сочетая защиту от рисков и инвестиции </a:t>
            </a:r>
            <a:br>
              <a:rPr lang="ru-RU" sz="16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в финансовые активы. </a:t>
            </a:r>
            <a:endParaRPr lang="ru-RU" sz="1800" dirty="0">
              <a:solidFill>
                <a:srgbClr val="0F94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4047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26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3952370" cy="1564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ПЕРСОНАЛЬНЫЙ НАВИГАТОР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ПО ФИНАНСОВОЙ ГРАМОТНОСТИ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ДЛЯ ВСЕХ ВОЗРАСТОВ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306592" y="2815509"/>
            <a:ext cx="3810021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600" dirty="0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Финансовые калькуляторы</a:t>
            </a:r>
            <a:endParaRPr lang="ru-RU" sz="1600" dirty="0">
              <a:latin typeface="+mj-lt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600" dirty="0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Тесты по </a:t>
            </a:r>
            <a:r>
              <a:rPr lang="ru-RU" sz="1600" dirty="0" err="1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финграмотности</a:t>
            </a:r>
            <a:endParaRPr lang="ru-RU" sz="1600" dirty="0">
              <a:latin typeface="+mj-lt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600" dirty="0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Анонсы </a:t>
            </a:r>
            <a:r>
              <a:rPr lang="ru-RU" sz="1600" dirty="0" err="1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ФинЗОЖ</a:t>
            </a:r>
            <a:r>
              <a:rPr lang="ru-RU" sz="1600" dirty="0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-мероприятий</a:t>
            </a:r>
            <a:endParaRPr lang="ru-RU" sz="1600" dirty="0">
              <a:latin typeface="+mj-lt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600" dirty="0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Советы от экспертов</a:t>
            </a:r>
            <a:endParaRPr lang="ru-RU" sz="1600" dirty="0">
              <a:latin typeface="+mj-lt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600" dirty="0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Библиотека учебных материалов</a:t>
            </a:r>
            <a:endParaRPr lang="ru-RU" sz="1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Google Shape;423;p26" descr="Image">
            <a:extLst>
              <a:ext uri="{FF2B5EF4-FFF2-40B4-BE49-F238E27FC236}">
                <a16:creationId xmlns:a16="http://schemas.microsoft.com/office/drawing/2014/main" id="{62AC57B2-ACCA-A082-4CFE-9F36B69D30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8334" y="679215"/>
            <a:ext cx="3236216" cy="323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AA2314-7EDC-5D4A-1F8D-4D316F021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13" y="3824880"/>
            <a:ext cx="2564098" cy="6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8010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536F16-1E96-7812-FC78-CD7B299DF145}"/>
              </a:ext>
            </a:extLst>
          </p:cNvPr>
          <p:cNvSpPr/>
          <p:nvPr/>
        </p:nvSpPr>
        <p:spPr>
          <a:xfrm>
            <a:off x="0" y="1643487"/>
            <a:ext cx="9143999" cy="3168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10"/>
            <a:endParaRPr lang="ru-RU" sz="3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C64114-DC23-472C-6F6D-A2505F27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312" y="2962750"/>
            <a:ext cx="1394639" cy="13946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207FC9-5186-84B1-4721-C4CFFB5F8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164" y="2963293"/>
            <a:ext cx="1399672" cy="13996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0B4F02-5920-BA5D-8142-A7E89E0BD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017" y="2963293"/>
            <a:ext cx="1399672" cy="13996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6114A2-4112-8090-BF03-16DE79A83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31" y="2599293"/>
            <a:ext cx="340433" cy="2023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D2328F-FEFD-0FA9-0DEB-B810B47D5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371" y="2546201"/>
            <a:ext cx="280801" cy="2332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5025F8-9951-60A0-5BD0-6DDAD560E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609" y="2509067"/>
            <a:ext cx="280802" cy="297616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E48EA130-7F1F-9ACB-3B85-516D8B5C4EC1}"/>
              </a:ext>
            </a:extLst>
          </p:cNvPr>
          <p:cNvSpPr txBox="1">
            <a:spLocks/>
          </p:cNvSpPr>
          <p:nvPr/>
        </p:nvSpPr>
        <p:spPr>
          <a:xfrm>
            <a:off x="461372" y="1005661"/>
            <a:ext cx="7828259" cy="9147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Больше полезной информации </a:t>
            </a:r>
          </a:p>
          <a:p>
            <a:pPr algn="ctr" hangingPunct="1">
              <a:lnSpc>
                <a:spcPct val="9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найти на </a:t>
            </a: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сайте Минфина,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ED617-4526-C473-6CB2-A2C363388263}"/>
              </a:ext>
            </a:extLst>
          </p:cNvPr>
          <p:cNvSpPr txBox="1"/>
          <p:nvPr/>
        </p:nvSpPr>
        <p:spPr>
          <a:xfrm>
            <a:off x="2041593" y="1643486"/>
            <a:ext cx="488435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10"/>
            <a: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а также на портале </a:t>
            </a:r>
            <a:r>
              <a:rPr lang="ru-RU" sz="2000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моифинансы.рф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</a:t>
            </a:r>
            <a:b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и в его социальных сетях</a:t>
            </a:r>
          </a:p>
        </p:txBody>
      </p:sp>
      <p:sp>
        <p:nvSpPr>
          <p:cNvPr id="12" name="Номер слайда 8">
            <a:extLst>
              <a:ext uri="{FF2B5EF4-FFF2-40B4-BE49-F238E27FC236}">
                <a16:creationId xmlns:a16="http://schemas.microsoft.com/office/drawing/2014/main" id="{6EAF7ECB-698C-CD2F-BABC-C52BA6CA9A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27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5373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/>
          <p:nvPr/>
        </p:nvSpPr>
        <p:spPr>
          <a:xfrm>
            <a:off x="1336022" y="2571750"/>
            <a:ext cx="6471957" cy="50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0" tIns="21150" rIns="21150" bIns="21150" anchor="ctr" anchorCtr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СПАСИБО ЗА ВНИМАНИЕ!</a:t>
            </a:r>
            <a:endParaRPr lang="ru-R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8">
            <a:extLst>
              <a:ext uri="{FF2B5EF4-FFF2-40B4-BE49-F238E27FC236}">
                <a16:creationId xmlns:a16="http://schemas.microsoft.com/office/drawing/2014/main" id="{D1EDBBF4-CC48-B50B-901B-A5564F5C262F}"/>
              </a:ext>
            </a:extLst>
          </p:cNvPr>
          <p:cNvSpPr txBox="1">
            <a:spLocks/>
          </p:cNvSpPr>
          <p:nvPr/>
        </p:nvSpPr>
        <p:spPr>
          <a:xfrm>
            <a:off x="8498114" y="4781951"/>
            <a:ext cx="350350" cy="256480"/>
          </a:xfrm>
          <a:prstGeom prst="rect">
            <a:avLst/>
          </a:prstGeom>
        </p:spPr>
        <p:txBody>
          <a:bodyPr anchor="ctr"/>
          <a:lstStyle>
            <a:defPPr marL="0" marR="0" indent="0" algn="l" defTabSz="356616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78308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56616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534924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713232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91540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069848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248156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6464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86CB4B4D-7CA3-9044-876B-883B54F8677D}" type="slidenum"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28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03705771-ECB4-DDF2-CF1C-FE7138879066}"/>
              </a:ext>
            </a:extLst>
          </p:cNvPr>
          <p:cNvSpPr/>
          <p:nvPr/>
        </p:nvSpPr>
        <p:spPr>
          <a:xfrm>
            <a:off x="871253" y="1423685"/>
            <a:ext cx="1021136" cy="1021136"/>
          </a:xfrm>
          <a:prstGeom prst="ellipse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9DB91D2C-32BE-80A6-945F-A97007271101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3870201" cy="38156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80000"/>
              </a:lnSpc>
              <a:buClr>
                <a:schemeClr val="dk1"/>
              </a:buClr>
              <a:buSzPts val="6000"/>
              <a:buFont typeface="Arial"/>
              <a:buNone/>
            </a:pPr>
            <a:r>
              <a:rPr lang="ru-RU" sz="2000" dirty="0">
                <a:solidFill>
                  <a:schemeClr val="dk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ВАЖНЫЕ ОПРЕДЕЛЕНИЯ</a:t>
            </a:r>
            <a:endParaRPr lang="ru-RU" sz="16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" name="Google Shape;120;p3">
            <a:extLst>
              <a:ext uri="{FF2B5EF4-FFF2-40B4-BE49-F238E27FC236}">
                <a16:creationId xmlns:a16="http://schemas.microsoft.com/office/drawing/2014/main" id="{E314DC02-6F1C-4AED-16B2-36B2F682B501}"/>
              </a:ext>
            </a:extLst>
          </p:cNvPr>
          <p:cNvSpPr txBox="1"/>
          <p:nvPr/>
        </p:nvSpPr>
        <p:spPr>
          <a:xfrm>
            <a:off x="2587294" y="2567148"/>
            <a:ext cx="1819417" cy="60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Страховщик – </a:t>
            </a:r>
            <a:b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компания, занимающаяся страхованием</a:t>
            </a:r>
            <a:endParaRPr sz="1200" dirty="0"/>
          </a:p>
        </p:txBody>
      </p:sp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D1EF4B47-1C23-41B2-197D-E022FD98AD76}"/>
              </a:ext>
            </a:extLst>
          </p:cNvPr>
          <p:cNvSpPr txBox="1"/>
          <p:nvPr/>
        </p:nvSpPr>
        <p:spPr>
          <a:xfrm>
            <a:off x="4464974" y="2567148"/>
            <a:ext cx="2025893" cy="8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Страхователь – 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тот, кто оплачивает страховой полис</a:t>
            </a:r>
            <a:endParaRPr sz="1200" dirty="0"/>
          </a:p>
        </p:txBody>
      </p:sp>
      <p:sp>
        <p:nvSpPr>
          <p:cNvPr id="10" name="Google Shape;122;p3">
            <a:extLst>
              <a:ext uri="{FF2B5EF4-FFF2-40B4-BE49-F238E27FC236}">
                <a16:creationId xmlns:a16="http://schemas.microsoft.com/office/drawing/2014/main" id="{7F2A5534-362D-FA2B-9701-49C19353AFB8}"/>
              </a:ext>
            </a:extLst>
          </p:cNvPr>
          <p:cNvSpPr txBox="1"/>
          <p:nvPr/>
        </p:nvSpPr>
        <p:spPr>
          <a:xfrm>
            <a:off x="6594326" y="2567148"/>
            <a:ext cx="2131291" cy="1058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Застрахованный – 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тот, кто вписан в полис 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чьи риски по нему застрахованы</a:t>
            </a:r>
            <a:endParaRPr sz="1200" dirty="0"/>
          </a:p>
        </p:txBody>
      </p:sp>
      <p:sp>
        <p:nvSpPr>
          <p:cNvPr id="11" name="Google Shape;123;p3">
            <a:extLst>
              <a:ext uri="{FF2B5EF4-FFF2-40B4-BE49-F238E27FC236}">
                <a16:creationId xmlns:a16="http://schemas.microsoft.com/office/drawing/2014/main" id="{C78643F1-F8DD-0D20-CB34-33CBEF730D36}"/>
              </a:ext>
            </a:extLst>
          </p:cNvPr>
          <p:cNvSpPr txBox="1"/>
          <p:nvPr/>
        </p:nvSpPr>
        <p:spPr>
          <a:xfrm>
            <a:off x="3267655" y="3633478"/>
            <a:ext cx="2278112" cy="83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Страховая премия – </a:t>
            </a:r>
            <a:b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плата за страхование, </a:t>
            </a:r>
            <a:b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её получает страховщик</a:t>
            </a:r>
            <a:endParaRPr sz="1200" dirty="0"/>
          </a:p>
        </p:txBody>
      </p:sp>
      <p:sp>
        <p:nvSpPr>
          <p:cNvPr id="12" name="Google Shape;124;p3">
            <a:extLst>
              <a:ext uri="{FF2B5EF4-FFF2-40B4-BE49-F238E27FC236}">
                <a16:creationId xmlns:a16="http://schemas.microsoft.com/office/drawing/2014/main" id="{6AC95359-4894-CB72-4260-756C2CF77A48}"/>
              </a:ext>
            </a:extLst>
          </p:cNvPr>
          <p:cNvSpPr txBox="1"/>
          <p:nvPr/>
        </p:nvSpPr>
        <p:spPr>
          <a:xfrm>
            <a:off x="91478" y="3633478"/>
            <a:ext cx="3128476" cy="114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Страховая выплата – </a:t>
            </a:r>
            <a:b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денежная сумма, которую получит страхователь </a:t>
            </a:r>
            <a:b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наступлении страхового случая</a:t>
            </a:r>
            <a:endParaRPr sz="1200" dirty="0"/>
          </a:p>
        </p:txBody>
      </p:sp>
      <p:sp>
        <p:nvSpPr>
          <p:cNvPr id="13" name="Google Shape;125;p3">
            <a:extLst>
              <a:ext uri="{FF2B5EF4-FFF2-40B4-BE49-F238E27FC236}">
                <a16:creationId xmlns:a16="http://schemas.microsoft.com/office/drawing/2014/main" id="{E4B7D9E1-170B-1116-DF48-0DEEAF57236F}"/>
              </a:ext>
            </a:extLst>
          </p:cNvPr>
          <p:cNvSpPr txBox="1"/>
          <p:nvPr/>
        </p:nvSpPr>
        <p:spPr>
          <a:xfrm>
            <a:off x="372790" y="2567148"/>
            <a:ext cx="2065847" cy="56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Страховой полис – </a:t>
            </a: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документ, подтверждающий факт страхования</a:t>
            </a:r>
            <a:endParaRPr sz="1200" dirty="0"/>
          </a:p>
        </p:txBody>
      </p:sp>
      <p:pic>
        <p:nvPicPr>
          <p:cNvPr id="17" name="Google Shape;127;p3">
            <a:extLst>
              <a:ext uri="{FF2B5EF4-FFF2-40B4-BE49-F238E27FC236}">
                <a16:creationId xmlns:a16="http://schemas.microsoft.com/office/drawing/2014/main" id="{CDA6BDAA-B2C1-A443-BE11-AC6A15371D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426296">
            <a:off x="1037780" y="1693770"/>
            <a:ext cx="688083" cy="4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29;p3">
            <a:extLst>
              <a:ext uri="{FF2B5EF4-FFF2-40B4-BE49-F238E27FC236}">
                <a16:creationId xmlns:a16="http://schemas.microsoft.com/office/drawing/2014/main" id="{804AFB54-3296-4916-EF1A-51365654B769}"/>
              </a:ext>
            </a:extLst>
          </p:cNvPr>
          <p:cNvSpPr txBox="1"/>
          <p:nvPr/>
        </p:nvSpPr>
        <p:spPr>
          <a:xfrm>
            <a:off x="5924047" y="3633478"/>
            <a:ext cx="2936131" cy="114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Страховой случай – </a:t>
            </a:r>
            <a:b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ситуация, предусмотренная договором, при наступлении которой страховщик обязуется выплатить компенсацию</a:t>
            </a:r>
            <a:endParaRPr sz="12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C8B61BC-4680-059A-A937-4AA2EBCC9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835" y="1419225"/>
            <a:ext cx="1722621" cy="28582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93020A4-1341-98EE-CD79-4E61BC6AC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546" y="1419225"/>
            <a:ext cx="1125817" cy="204629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053F676-197A-A1BD-0FD2-2339873EA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895" y="1419225"/>
            <a:ext cx="1204126" cy="20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07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3BF6F7-8BC5-F6A0-8896-679E2F0BEEAD}"/>
              </a:ext>
            </a:extLst>
          </p:cNvPr>
          <p:cNvSpPr/>
          <p:nvPr/>
        </p:nvSpPr>
        <p:spPr>
          <a:xfrm>
            <a:off x="306591" y="1564848"/>
            <a:ext cx="8505588" cy="720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74BFB2-FF99-A7B3-A2A9-B17248165359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6184275" cy="5103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КАК ОБЕСПЕЧИТЬ ФИНАНСОВУЮ СТАБИЛЬНОСТЬ?</a:t>
            </a: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PT Sans"/>
                <a:cs typeface="Arial Black" panose="020B0604020202020204" pitchFamily="34" charset="0"/>
                <a:sym typeface="PT Sans"/>
              </a:rPr>
              <a:t> </a:t>
            </a:r>
            <a:endParaRPr lang="ru-RU" sz="20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42" name="Google Shape;153;p4">
            <a:extLst>
              <a:ext uri="{FF2B5EF4-FFF2-40B4-BE49-F238E27FC236}">
                <a16:creationId xmlns:a16="http://schemas.microsoft.com/office/drawing/2014/main" id="{A18ACD3A-ED1B-C9E0-295B-41C98E1DF6FE}"/>
              </a:ext>
            </a:extLst>
          </p:cNvPr>
          <p:cNvSpPr txBox="1"/>
          <p:nvPr/>
        </p:nvSpPr>
        <p:spPr>
          <a:xfrm>
            <a:off x="451182" y="2087858"/>
            <a:ext cx="1760930" cy="253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Создание финансовой подушки безопасности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B4F2761-8F95-201B-13B9-88287F85EB1C}"/>
              </a:ext>
            </a:extLst>
          </p:cNvPr>
          <p:cNvSpPr/>
          <p:nvPr/>
        </p:nvSpPr>
        <p:spPr>
          <a:xfrm>
            <a:off x="306591" y="1564847"/>
            <a:ext cx="1472590" cy="720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Google Shape;141;p4">
            <a:extLst>
              <a:ext uri="{FF2B5EF4-FFF2-40B4-BE49-F238E27FC236}">
                <a16:creationId xmlns:a16="http://schemas.microsoft.com/office/drawing/2014/main" id="{4863EBBD-44B3-C8F7-E096-F1E4A563EA34}"/>
              </a:ext>
            </a:extLst>
          </p:cNvPr>
          <p:cNvSpPr txBox="1"/>
          <p:nvPr/>
        </p:nvSpPr>
        <p:spPr>
          <a:xfrm>
            <a:off x="452319" y="1577507"/>
            <a:ext cx="123471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Финансовый резерв</a:t>
            </a:r>
            <a:endParaRPr sz="1400" b="0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D60A48-1240-3B01-0BB7-0A4E9322B51A}"/>
              </a:ext>
            </a:extLst>
          </p:cNvPr>
          <p:cNvSpPr/>
          <p:nvPr/>
        </p:nvSpPr>
        <p:spPr>
          <a:xfrm>
            <a:off x="306591" y="3912632"/>
            <a:ext cx="8505588" cy="720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3FAD00-7CF0-FB2A-CB22-755A59E22E6F}"/>
              </a:ext>
            </a:extLst>
          </p:cNvPr>
          <p:cNvSpPr/>
          <p:nvPr/>
        </p:nvSpPr>
        <p:spPr>
          <a:xfrm>
            <a:off x="306591" y="3130038"/>
            <a:ext cx="8505588" cy="720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3CCE8A-A576-8023-D4E6-F06F65EA2412}"/>
              </a:ext>
            </a:extLst>
          </p:cNvPr>
          <p:cNvSpPr/>
          <p:nvPr/>
        </p:nvSpPr>
        <p:spPr>
          <a:xfrm>
            <a:off x="306591" y="2347443"/>
            <a:ext cx="8505588" cy="720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EDE52A2-0C65-7A5E-1ABB-889148D718B6}"/>
              </a:ext>
            </a:extLst>
          </p:cNvPr>
          <p:cNvSpPr/>
          <p:nvPr/>
        </p:nvSpPr>
        <p:spPr>
          <a:xfrm>
            <a:off x="306591" y="2348666"/>
            <a:ext cx="1472590" cy="720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307B5D8-3D25-DF83-8666-AB4E9A33BEAA}"/>
              </a:ext>
            </a:extLst>
          </p:cNvPr>
          <p:cNvSpPr/>
          <p:nvPr/>
        </p:nvSpPr>
        <p:spPr>
          <a:xfrm>
            <a:off x="306591" y="3131255"/>
            <a:ext cx="1472590" cy="720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C6AD909-1E2B-53E5-D82E-C8E14CBB99EC}"/>
              </a:ext>
            </a:extLst>
          </p:cNvPr>
          <p:cNvSpPr/>
          <p:nvPr/>
        </p:nvSpPr>
        <p:spPr>
          <a:xfrm>
            <a:off x="306591" y="3912632"/>
            <a:ext cx="1472590" cy="720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Google Shape;141;p4">
            <a:extLst>
              <a:ext uri="{FF2B5EF4-FFF2-40B4-BE49-F238E27FC236}">
                <a16:creationId xmlns:a16="http://schemas.microsoft.com/office/drawing/2014/main" id="{88B96DCE-A2EC-B04C-10D4-251E459D0033}"/>
              </a:ext>
            </a:extLst>
          </p:cNvPr>
          <p:cNvSpPr txBox="1"/>
          <p:nvPr/>
        </p:nvSpPr>
        <p:spPr>
          <a:xfrm>
            <a:off x="452319" y="2357228"/>
            <a:ext cx="123471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Финансовая защита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Google Shape;141;p4">
            <a:extLst>
              <a:ext uri="{FF2B5EF4-FFF2-40B4-BE49-F238E27FC236}">
                <a16:creationId xmlns:a16="http://schemas.microsoft.com/office/drawing/2014/main" id="{4C23F85A-7807-4B0D-6F2A-90602F0C50BC}"/>
              </a:ext>
            </a:extLst>
          </p:cNvPr>
          <p:cNvSpPr txBox="1"/>
          <p:nvPr/>
        </p:nvSpPr>
        <p:spPr>
          <a:xfrm>
            <a:off x="452319" y="3136949"/>
            <a:ext cx="125393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Накопления / Сбережения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Google Shape;141;p4">
            <a:extLst>
              <a:ext uri="{FF2B5EF4-FFF2-40B4-BE49-F238E27FC236}">
                <a16:creationId xmlns:a16="http://schemas.microsoft.com/office/drawing/2014/main" id="{61BE6131-2674-5B38-3316-69FA2F7664C3}"/>
              </a:ext>
            </a:extLst>
          </p:cNvPr>
          <p:cNvSpPr txBox="1"/>
          <p:nvPr/>
        </p:nvSpPr>
        <p:spPr>
          <a:xfrm>
            <a:off x="452319" y="3923758"/>
            <a:ext cx="1178007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Инвестиции</a:t>
            </a:r>
          </a:p>
        </p:txBody>
      </p:sp>
      <p:sp>
        <p:nvSpPr>
          <p:cNvPr id="28" name="Google Shape;153;p4">
            <a:extLst>
              <a:ext uri="{FF2B5EF4-FFF2-40B4-BE49-F238E27FC236}">
                <a16:creationId xmlns:a16="http://schemas.microsoft.com/office/drawing/2014/main" id="{55CF4F84-7C4B-3220-9179-BE70D7D8C815}"/>
              </a:ext>
            </a:extLst>
          </p:cNvPr>
          <p:cNvSpPr txBox="1"/>
          <p:nvPr/>
        </p:nvSpPr>
        <p:spPr>
          <a:xfrm>
            <a:off x="1983392" y="1577507"/>
            <a:ext cx="6407979" cy="7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Создание финансовой подушки безопасности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153;p4">
            <a:extLst>
              <a:ext uri="{FF2B5EF4-FFF2-40B4-BE49-F238E27FC236}">
                <a16:creationId xmlns:a16="http://schemas.microsoft.com/office/drawing/2014/main" id="{4C54A139-3C8B-DC30-9759-E1399EF4AFB4}"/>
              </a:ext>
            </a:extLst>
          </p:cNvPr>
          <p:cNvSpPr txBox="1"/>
          <p:nvPr/>
        </p:nvSpPr>
        <p:spPr>
          <a:xfrm>
            <a:off x="1983392" y="2319092"/>
            <a:ext cx="2848285" cy="71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Рисковое страхование жизни</a:t>
            </a:r>
            <a:endParaRPr lang="ru-RU" sz="1200" dirty="0">
              <a:latin typeface="+mj-lt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Страхование от несчастных случаев</a:t>
            </a:r>
            <a:endParaRPr lang="ru-RU" sz="1200" dirty="0">
              <a:latin typeface="+mj-lt"/>
            </a:endParaRPr>
          </a:p>
        </p:txBody>
      </p:sp>
      <p:sp>
        <p:nvSpPr>
          <p:cNvPr id="30" name="Google Shape;153;p4">
            <a:extLst>
              <a:ext uri="{FF2B5EF4-FFF2-40B4-BE49-F238E27FC236}">
                <a16:creationId xmlns:a16="http://schemas.microsoft.com/office/drawing/2014/main" id="{36E2ABEB-DD83-8319-7084-F5071CD414AA}"/>
              </a:ext>
            </a:extLst>
          </p:cNvPr>
          <p:cNvSpPr txBox="1"/>
          <p:nvPr/>
        </p:nvSpPr>
        <p:spPr>
          <a:xfrm>
            <a:off x="5172399" y="2319092"/>
            <a:ext cx="3285973" cy="71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ДМС</a:t>
            </a:r>
            <a:endParaRPr lang="ru-RU" sz="1200" dirty="0">
              <a:latin typeface="+mj-lt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Страхование имущества и ответственности</a:t>
            </a:r>
            <a:endParaRPr lang="ru-RU" sz="1200" dirty="0">
              <a:latin typeface="+mj-lt"/>
            </a:endParaRPr>
          </a:p>
        </p:txBody>
      </p:sp>
      <p:sp>
        <p:nvSpPr>
          <p:cNvPr id="31" name="Google Shape;153;p4">
            <a:extLst>
              <a:ext uri="{FF2B5EF4-FFF2-40B4-BE49-F238E27FC236}">
                <a16:creationId xmlns:a16="http://schemas.microsoft.com/office/drawing/2014/main" id="{983F7CEA-1183-A8FB-B0F0-54BDEC7BD5C7}"/>
              </a:ext>
            </a:extLst>
          </p:cNvPr>
          <p:cNvSpPr txBox="1"/>
          <p:nvPr/>
        </p:nvSpPr>
        <p:spPr>
          <a:xfrm>
            <a:off x="1983392" y="3108597"/>
            <a:ext cx="340875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Банковские вклады и накопительные счета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Негосударственное пенсионное обеспечение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Google Shape;153;p4">
            <a:extLst>
              <a:ext uri="{FF2B5EF4-FFF2-40B4-BE49-F238E27FC236}">
                <a16:creationId xmlns:a16="http://schemas.microsoft.com/office/drawing/2014/main" id="{214CC9CE-EBE4-5A44-4BE5-B771F9FEF2B0}"/>
              </a:ext>
            </a:extLst>
          </p:cNvPr>
          <p:cNvSpPr txBox="1"/>
          <p:nvPr/>
        </p:nvSpPr>
        <p:spPr>
          <a:xfrm>
            <a:off x="5691963" y="3108597"/>
            <a:ext cx="3120216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Программа долгосрочных сбережений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Накопительное страхование жизни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Google Shape;153;p4">
            <a:extLst>
              <a:ext uri="{FF2B5EF4-FFF2-40B4-BE49-F238E27FC236}">
                <a16:creationId xmlns:a16="http://schemas.microsoft.com/office/drawing/2014/main" id="{CF2356BD-DD48-2DAF-E668-EAC5E9CA9DD1}"/>
              </a:ext>
            </a:extLst>
          </p:cNvPr>
          <p:cNvSpPr txBox="1"/>
          <p:nvPr/>
        </p:nvSpPr>
        <p:spPr>
          <a:xfrm>
            <a:off x="1983392" y="3593805"/>
            <a:ext cx="3020997" cy="105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1400" b="1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Биржевые активы (брокерский счет,</a:t>
            </a:r>
            <a:r>
              <a:rPr lang="ru-RU" sz="1200" dirty="0">
                <a:latin typeface="+mj-lt"/>
              </a:rPr>
              <a:t>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д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оверительное управление, ИИС)</a:t>
            </a:r>
            <a:endParaRPr lang="ru-RU" sz="1200" dirty="0">
              <a:latin typeface="+mj-lt"/>
            </a:endParaRPr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Облигации`</a:t>
            </a:r>
            <a:endParaRPr lang="ru-RU" sz="1200" dirty="0">
              <a:latin typeface="+mj-lt"/>
            </a:endParaRPr>
          </a:p>
        </p:txBody>
      </p:sp>
      <p:sp>
        <p:nvSpPr>
          <p:cNvPr id="34" name="Google Shape;153;p4">
            <a:extLst>
              <a:ext uri="{FF2B5EF4-FFF2-40B4-BE49-F238E27FC236}">
                <a16:creationId xmlns:a16="http://schemas.microsoft.com/office/drawing/2014/main" id="{AF29324C-DBED-6B97-1B73-C8C01888BB9E}"/>
              </a:ext>
            </a:extLst>
          </p:cNvPr>
          <p:cNvSpPr txBox="1"/>
          <p:nvPr/>
        </p:nvSpPr>
        <p:spPr>
          <a:xfrm>
            <a:off x="5102229" y="3593805"/>
            <a:ext cx="3479875" cy="1044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1400" b="1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Инвестиционное </a:t>
            </a:r>
            <a:b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и долевое страхование жизни (ИСЖ и ДСЖ)</a:t>
            </a:r>
            <a:endParaRPr lang="ru-RU" sz="1200" dirty="0">
              <a:latin typeface="+mj-lt"/>
            </a:endParaRPr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Обезличенный металлический счет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50665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7112303" cy="51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ВАЖНЫЕ ХАРАКТЕРИСТИКИ СБЕРЕГАТЕЛЬНЫХ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И ИНВЕСТИЦИОННЫХ ИНСТРУМЕНТОВ 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Google Shape;162;p5">
            <a:extLst>
              <a:ext uri="{FF2B5EF4-FFF2-40B4-BE49-F238E27FC236}">
                <a16:creationId xmlns:a16="http://schemas.microsoft.com/office/drawing/2014/main" id="{3D9E32C0-3568-9A49-B3E1-87D473BB6EB7}"/>
              </a:ext>
            </a:extLst>
          </p:cNvPr>
          <p:cNvSpPr txBox="1"/>
          <p:nvPr/>
        </p:nvSpPr>
        <p:spPr>
          <a:xfrm>
            <a:off x="804334" y="1890713"/>
            <a:ext cx="357293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Риск: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вероятность утраты вложенных средств / вероятность неполучения ожидаемого дохода</a:t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br>
              <a:rPr lang="ru-RU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Доходность: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годовой темп прироста вложенных средств в процентах 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Ликвидность: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возможность досрочного прекращения, вывода вложенных средств без потерь</a:t>
            </a: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6C1A483-39C2-8CAF-028E-637871F536FF}"/>
              </a:ext>
            </a:extLst>
          </p:cNvPr>
          <p:cNvSpPr txBox="1">
            <a:spLocks/>
          </p:cNvSpPr>
          <p:nvPr/>
        </p:nvSpPr>
        <p:spPr>
          <a:xfrm>
            <a:off x="306593" y="1854493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4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53FEB9CC-80F2-9835-2DA0-4E2F4FE98357}"/>
              </a:ext>
            </a:extLst>
          </p:cNvPr>
          <p:cNvSpPr txBox="1">
            <a:spLocks/>
          </p:cNvSpPr>
          <p:nvPr/>
        </p:nvSpPr>
        <p:spPr>
          <a:xfrm>
            <a:off x="306593" y="2817974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4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9" name="Google Shape;162;p5">
            <a:extLst>
              <a:ext uri="{FF2B5EF4-FFF2-40B4-BE49-F238E27FC236}">
                <a16:creationId xmlns:a16="http://schemas.microsoft.com/office/drawing/2014/main" id="{9C4787FD-FE43-E257-D2FA-2D8D248228F9}"/>
              </a:ext>
            </a:extLst>
          </p:cNvPr>
          <p:cNvSpPr txBox="1"/>
          <p:nvPr/>
        </p:nvSpPr>
        <p:spPr>
          <a:xfrm>
            <a:off x="5452533" y="1890713"/>
            <a:ext cx="2887133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Срок </a:t>
            </a:r>
            <a:br>
              <a:rPr lang="ru-RU" sz="16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инвестирования </a:t>
            </a:r>
            <a:endParaRPr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Наличие гарантий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 случай отзыва лицензии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 финансовой организации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 налоговых льгот</a:t>
            </a:r>
            <a:endParaRPr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670C8497-1BAA-FB1A-DF4D-CDC5EDB4CC90}"/>
              </a:ext>
            </a:extLst>
          </p:cNvPr>
          <p:cNvSpPr txBox="1">
            <a:spLocks/>
          </p:cNvSpPr>
          <p:nvPr/>
        </p:nvSpPr>
        <p:spPr>
          <a:xfrm>
            <a:off x="306593" y="3563040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4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460ED6B-8DF9-8AE0-D22C-0466AB05CD56}"/>
              </a:ext>
            </a:extLst>
          </p:cNvPr>
          <p:cNvSpPr txBox="1">
            <a:spLocks/>
          </p:cNvSpPr>
          <p:nvPr/>
        </p:nvSpPr>
        <p:spPr>
          <a:xfrm>
            <a:off x="4954793" y="1854493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4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31D7F8F0-00AE-EC4C-AC79-B0EAF06BECCD}"/>
              </a:ext>
            </a:extLst>
          </p:cNvPr>
          <p:cNvSpPr txBox="1">
            <a:spLocks/>
          </p:cNvSpPr>
          <p:nvPr/>
        </p:nvSpPr>
        <p:spPr>
          <a:xfrm>
            <a:off x="4954793" y="2588685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4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691703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6331275" cy="30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РАЗНОВИДНОСТИ СТРАХОВАНИЯ ЖИЗНИ</a:t>
            </a: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PT Sans"/>
                <a:cs typeface="Arial Black" panose="020B0604020202020204" pitchFamily="34" charset="0"/>
                <a:sym typeface="PT Sans"/>
              </a:rPr>
              <a:t> </a:t>
            </a:r>
            <a:endParaRPr lang="ru-RU" sz="20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B9FCB1-61B0-64DE-6D52-7AACF1789E1B}"/>
              </a:ext>
            </a:extLst>
          </p:cNvPr>
          <p:cNvSpPr/>
          <p:nvPr/>
        </p:nvSpPr>
        <p:spPr>
          <a:xfrm>
            <a:off x="306591" y="1598712"/>
            <a:ext cx="2597476" cy="2700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2EFC80-F7B6-C33A-0159-E7D1FAAEF5BE}"/>
              </a:ext>
            </a:extLst>
          </p:cNvPr>
          <p:cNvSpPr/>
          <p:nvPr/>
        </p:nvSpPr>
        <p:spPr>
          <a:xfrm>
            <a:off x="6223170" y="1598712"/>
            <a:ext cx="2597476" cy="2700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82E36C-BD1C-0358-DBA1-E101E759BC63}"/>
              </a:ext>
            </a:extLst>
          </p:cNvPr>
          <p:cNvSpPr/>
          <p:nvPr/>
        </p:nvSpPr>
        <p:spPr>
          <a:xfrm>
            <a:off x="3264880" y="1598712"/>
            <a:ext cx="2597476" cy="2700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E719C8-FB8C-739C-7BAB-C8C0DA1955EE}"/>
              </a:ext>
            </a:extLst>
          </p:cNvPr>
          <p:cNvSpPr/>
          <p:nvPr/>
        </p:nvSpPr>
        <p:spPr>
          <a:xfrm>
            <a:off x="306590" y="1598711"/>
            <a:ext cx="2597476" cy="684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Google Shape;141;p4">
            <a:extLst>
              <a:ext uri="{FF2B5EF4-FFF2-40B4-BE49-F238E27FC236}">
                <a16:creationId xmlns:a16="http://schemas.microsoft.com/office/drawing/2014/main" id="{48CAB924-2ACF-60DF-1320-ABF182AEC39A}"/>
              </a:ext>
            </a:extLst>
          </p:cNvPr>
          <p:cNvSpPr txBox="1"/>
          <p:nvPr/>
        </p:nvSpPr>
        <p:spPr>
          <a:xfrm>
            <a:off x="772845" y="1697994"/>
            <a:ext cx="1617272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Рисковое</a:t>
            </a:r>
            <a:endParaRPr sz="1400" b="0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A7D0039-3DCA-9A47-EE09-B7080CEAC794}"/>
              </a:ext>
            </a:extLst>
          </p:cNvPr>
          <p:cNvSpPr/>
          <p:nvPr/>
        </p:nvSpPr>
        <p:spPr>
          <a:xfrm>
            <a:off x="3264879" y="1598711"/>
            <a:ext cx="2597476" cy="684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Google Shape;141;p4">
            <a:extLst>
              <a:ext uri="{FF2B5EF4-FFF2-40B4-BE49-F238E27FC236}">
                <a16:creationId xmlns:a16="http://schemas.microsoft.com/office/drawing/2014/main" id="{49C68B08-F709-7E8F-DEA3-8C8E6EEA1DBE}"/>
              </a:ext>
            </a:extLst>
          </p:cNvPr>
          <p:cNvSpPr txBox="1"/>
          <p:nvPr/>
        </p:nvSpPr>
        <p:spPr>
          <a:xfrm>
            <a:off x="3725954" y="1697994"/>
            <a:ext cx="1617272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Накопительное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1AB6DF-145A-6B5C-5186-F80EF0DB45F7}"/>
              </a:ext>
            </a:extLst>
          </p:cNvPr>
          <p:cNvSpPr/>
          <p:nvPr/>
        </p:nvSpPr>
        <p:spPr>
          <a:xfrm>
            <a:off x="6225437" y="1598711"/>
            <a:ext cx="2597476" cy="684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Google Shape;141;p4">
            <a:extLst>
              <a:ext uri="{FF2B5EF4-FFF2-40B4-BE49-F238E27FC236}">
                <a16:creationId xmlns:a16="http://schemas.microsoft.com/office/drawing/2014/main" id="{E1C6313E-505A-600C-926D-2B0873999002}"/>
              </a:ext>
            </a:extLst>
          </p:cNvPr>
          <p:cNvSpPr txBox="1"/>
          <p:nvPr/>
        </p:nvSpPr>
        <p:spPr>
          <a:xfrm>
            <a:off x="6384529" y="1697994"/>
            <a:ext cx="2271001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С инвестиционной составляющей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666D33-179D-DA7C-6500-961CB7D99956}"/>
              </a:ext>
            </a:extLst>
          </p:cNvPr>
          <p:cNvSpPr txBox="1"/>
          <p:nvPr/>
        </p:nvSpPr>
        <p:spPr>
          <a:xfrm>
            <a:off x="550133" y="2883724"/>
            <a:ext cx="2047106" cy="797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Страховые выплаты только в случае наступления неблагоприятных событий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«Защита»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B760BD-8A47-D068-662A-5DBBFA491D3E}"/>
              </a:ext>
            </a:extLst>
          </p:cNvPr>
          <p:cNvSpPr txBox="1"/>
          <p:nvPr/>
        </p:nvSpPr>
        <p:spPr>
          <a:xfrm>
            <a:off x="3547613" y="2669819"/>
            <a:ext cx="1973954" cy="1224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ru-RU" sz="1200" b="1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НСЖ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Страховые выплаты </a:t>
            </a:r>
            <a:br>
              <a:rPr lang="ru-RU" sz="1200" b="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1200" b="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как при наступлении неблагоприятных событий, так и при «дожитии»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«Защита + Накопление»</a:t>
            </a:r>
            <a:endParaRPr lang="ru-RU" sz="1200" b="1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A7DFA9-57BA-A2A6-97BC-AD056E2B6198}"/>
              </a:ext>
            </a:extLst>
          </p:cNvPr>
          <p:cNvSpPr txBox="1"/>
          <p:nvPr/>
        </p:nvSpPr>
        <p:spPr>
          <a:xfrm>
            <a:off x="6455478" y="2666741"/>
            <a:ext cx="2129101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marL="0" marR="0" lvl="0" indent="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Инвестиционное</a:t>
            </a:r>
            <a:r>
              <a:rPr lang="ru-RU" sz="1200" dirty="0">
                <a:latin typeface="+mj-lt"/>
              </a:rPr>
              <a:t> 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(ИСЖ)</a:t>
            </a:r>
            <a:endParaRPr lang="ru-RU" sz="1200" dirty="0">
              <a:latin typeface="+mj-lt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ru-RU" sz="1200" b="1" i="0" u="none" strike="noStrike" cap="none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Долевое</a:t>
            </a:r>
            <a:r>
              <a:rPr lang="ru-RU" sz="1200" dirty="0">
                <a:latin typeface="+mj-lt"/>
              </a:rPr>
              <a:t> 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(ДСЖ)</a:t>
            </a:r>
            <a:endParaRPr lang="ru-RU" sz="1200" dirty="0">
              <a:latin typeface="+mj-lt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ru-RU" sz="1200" b="1" i="0" u="none" strike="noStrike" cap="none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«Инвестиции + Защита»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67441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6937487" cy="51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ОСОБЕННОСТИ ИНВЕСТИЦИОННОГО СТРАХОВАНИЯ ЖИЗНИ (ИСЖ)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:a16="http://schemas.microsoft.com/office/drawing/2014/main" id="{D63C84AC-0036-C716-DE74-2E8E3DF8C059}"/>
              </a:ext>
            </a:extLst>
          </p:cNvPr>
          <p:cNvSpPr txBox="1"/>
          <p:nvPr/>
        </p:nvSpPr>
        <p:spPr>
          <a:xfrm>
            <a:off x="710989" y="1697701"/>
            <a:ext cx="6604211" cy="185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Комбинированный продукт (</a:t>
            </a:r>
            <a:r>
              <a:rPr lang="ru-RU" sz="1200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"/>
              </a:rPr>
              <a:t>инвестиции в страховой оболочке)</a:t>
            </a:r>
            <a:endParaRPr sz="1200" i="0" u="none" strike="noStrike" cap="none" dirty="0">
              <a:solidFill>
                <a:schemeClr val="accent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Font typeface="Wingdings" pitchFamily="2" charset="2"/>
              <a:buChar char="ü"/>
            </a:pPr>
            <a:r>
              <a:rPr lang="ru-RU" sz="12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Страховая составляющая (слабо выражена):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страховое покрытие 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 случай смерти или утраты трудоспособности.</a:t>
            </a:r>
            <a:endParaRPr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Font typeface="Wingdings" pitchFamily="2" charset="2"/>
              <a:buChar char="ü"/>
            </a:pP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Инвестиционная составляющая: </a:t>
            </a: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часть уплаченной премии используется </a:t>
            </a:r>
            <a:b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для инвестиций в различные финансовые инструменты (акции, облигации, </a:t>
            </a:r>
            <a:b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паевые инвестиционные фонды и другие).</a:t>
            </a:r>
            <a:endParaRPr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Отсутствие гарантированной доходности</a:t>
            </a:r>
            <a:endParaRPr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Доходность зависит от результатов инвестирования. Некоторые продукты ИСЖ предполагают минимальную гарантированную доходность, в пределах инфляции.</a:t>
            </a:r>
            <a:endParaRPr sz="1200" b="0" i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248A6923-5FDE-36D3-0A41-A86812E2786B}"/>
              </a:ext>
            </a:extLst>
          </p:cNvPr>
          <p:cNvSpPr txBox="1">
            <a:spLocks/>
          </p:cNvSpPr>
          <p:nvPr/>
        </p:nvSpPr>
        <p:spPr>
          <a:xfrm>
            <a:off x="306593" y="1656690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906B3A88-C155-2CF4-7ECB-AA75A83FB617}"/>
              </a:ext>
            </a:extLst>
          </p:cNvPr>
          <p:cNvSpPr txBox="1"/>
          <p:nvPr/>
        </p:nvSpPr>
        <p:spPr>
          <a:xfrm>
            <a:off x="306592" y="3819540"/>
            <a:ext cx="304925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НЕДОСТАТКИ: 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Низкая ликвидность, высокий порог входа, непрозрачность, высокие комиссии, агрессивные продажи через банковский канал (</a:t>
            </a:r>
            <a:r>
              <a:rPr lang="ru-RU" sz="1200" b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мисселинг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). </a:t>
            </a:r>
            <a:endParaRPr sz="1200" b="0" i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8AFC827D-FD3A-815D-1975-1D79C2AD4220}"/>
              </a:ext>
            </a:extLst>
          </p:cNvPr>
          <p:cNvSpPr txBox="1">
            <a:spLocks/>
          </p:cNvSpPr>
          <p:nvPr/>
        </p:nvSpPr>
        <p:spPr>
          <a:xfrm>
            <a:off x="306593" y="2964087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0" name="Google Shape;192;p7">
            <a:extLst>
              <a:ext uri="{FF2B5EF4-FFF2-40B4-BE49-F238E27FC236}">
                <a16:creationId xmlns:a16="http://schemas.microsoft.com/office/drawing/2014/main" id="{001758C6-7E1F-62B5-A703-D9E5ABE6AB01}"/>
              </a:ext>
            </a:extLst>
          </p:cNvPr>
          <p:cNvSpPr txBox="1"/>
          <p:nvPr/>
        </p:nvSpPr>
        <p:spPr>
          <a:xfrm>
            <a:off x="3807606" y="3817329"/>
            <a:ext cx="46828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ПРЕИМУЩЕСТВА: 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возможность гарантии возврата вложенных средств до 100%, налоговый вычет, юридическая защита капитала (с</a:t>
            </a: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редства, вложенные в ИСЖ, юридически защищены от кредиторов и арестов, не подлежат разделу при разводе).</a:t>
            </a:r>
            <a:endParaRPr lang="ru-RU" sz="1200" b="0" i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477C0C-A563-C280-772A-69A4F8D29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52"/>
          <a:stretch/>
        </p:blipFill>
        <p:spPr>
          <a:xfrm>
            <a:off x="5890054" y="184379"/>
            <a:ext cx="3253946" cy="33332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E8CCCB-8349-6208-A210-50DF3D55A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7ECD68-75FF-5CC7-43DC-DEC6107CD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54" y="2264055"/>
            <a:ext cx="890373" cy="8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78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id="{711F0148-680F-69A8-5CC6-028851AD0A2F}"/>
              </a:ext>
            </a:extLst>
          </p:cNvPr>
          <p:cNvSpPr/>
          <p:nvPr/>
        </p:nvSpPr>
        <p:spPr>
          <a:xfrm>
            <a:off x="6728523" y="1952368"/>
            <a:ext cx="2108886" cy="2108886"/>
          </a:xfrm>
          <a:prstGeom prst="ellipse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6937487" cy="51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МЕХАНИКА ИСЖ (В ЧАСТИ ИНВЕСТИРОВАНИЯ</a:t>
            </a:r>
            <a:r>
              <a:rPr lang="ru-RU" sz="20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ru-RU" sz="1600" dirty="0"/>
          </a:p>
        </p:txBody>
      </p:sp>
      <p:pic>
        <p:nvPicPr>
          <p:cNvPr id="2" name="Google Shape;202;p8">
            <a:extLst>
              <a:ext uri="{FF2B5EF4-FFF2-40B4-BE49-F238E27FC236}">
                <a16:creationId xmlns:a16="http://schemas.microsoft.com/office/drawing/2014/main" id="{AE7E3EC5-442C-BBB2-4C2F-CE57895279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738" y="1543099"/>
            <a:ext cx="6417830" cy="29274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03;p8">
            <a:extLst>
              <a:ext uri="{FF2B5EF4-FFF2-40B4-BE49-F238E27FC236}">
                <a16:creationId xmlns:a16="http://schemas.microsoft.com/office/drawing/2014/main" id="{474325DE-E274-E33D-7502-0C46819BA5A3}"/>
              </a:ext>
            </a:extLst>
          </p:cNvPr>
          <p:cNvSpPr txBox="1"/>
          <p:nvPr/>
        </p:nvSpPr>
        <p:spPr>
          <a:xfrm>
            <a:off x="6998916" y="2470202"/>
            <a:ext cx="1568100" cy="130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БЛАГОПРИЯТНЫЙ ИСХОД:</a:t>
            </a:r>
            <a:br>
              <a:rPr lang="ru-RU" sz="1200" dirty="0">
                <a:solidFill>
                  <a:schemeClr val="bg1"/>
                </a:solidFill>
                <a:latin typeface="+mj-lt"/>
              </a:rPr>
            </a:br>
            <a:r>
              <a:rPr lang="ru-RU" sz="1100" b="0" i="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Инвестиционная часть существенно возросла, обеспечив высокую доходность полиса ИСЖ</a:t>
            </a:r>
            <a:endParaRPr sz="11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5580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id="{D990F642-A14D-4B51-47AC-73F6C04D24A9}"/>
              </a:ext>
            </a:extLst>
          </p:cNvPr>
          <p:cNvSpPr/>
          <p:nvPr/>
        </p:nvSpPr>
        <p:spPr>
          <a:xfrm>
            <a:off x="5428654" y="138061"/>
            <a:ext cx="2108886" cy="2108886"/>
          </a:xfrm>
          <a:prstGeom prst="ellipse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2"/>
            <a:ext cx="6112496" cy="51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>
              <a:lnSpc>
                <a:spcPct val="90000"/>
              </a:lnSpc>
              <a:buClr>
                <a:srgbClr val="2F5496"/>
              </a:buClr>
              <a:buSzPts val="3600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ОСОБЕННОСТИ ДОЛЕВОГО СТРАХОВАНИЯ ЖИЗНИ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:a16="http://schemas.microsoft.com/office/drawing/2014/main" id="{D63C84AC-0036-C716-DE74-2E8E3DF8C059}"/>
              </a:ext>
            </a:extLst>
          </p:cNvPr>
          <p:cNvSpPr txBox="1"/>
          <p:nvPr/>
        </p:nvSpPr>
        <p:spPr>
          <a:xfrm>
            <a:off x="710989" y="1725435"/>
            <a:ext cx="7582619" cy="197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Аналог зарубежного Unit-</a:t>
            </a:r>
            <a:r>
              <a:rPr lang="ru-RU" sz="120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Linked</a:t>
            </a: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Insurance Plan, ULIP</a:t>
            </a:r>
            <a:endParaRPr sz="1200" b="0" i="0" dirty="0">
              <a:solidFill>
                <a:schemeClr val="accent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248A6923-5FDE-36D3-0A41-A86812E2786B}"/>
              </a:ext>
            </a:extLst>
          </p:cNvPr>
          <p:cNvSpPr txBox="1">
            <a:spLocks/>
          </p:cNvSpPr>
          <p:nvPr/>
        </p:nvSpPr>
        <p:spPr>
          <a:xfrm>
            <a:off x="306593" y="1605387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906B3A88-C155-2CF4-7ECB-AA75A83FB617}"/>
              </a:ext>
            </a:extLst>
          </p:cNvPr>
          <p:cNvSpPr txBox="1"/>
          <p:nvPr/>
        </p:nvSpPr>
        <p:spPr>
          <a:xfrm>
            <a:off x="306593" y="4244405"/>
            <a:ext cx="7980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ШИРОКИЙ ВЫБОР ПИФ С РАЗНЫМ СОСТАВОМ АКТИВОВ </a:t>
            </a:r>
            <a:r>
              <a:rPr lang="ru-RU" sz="12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(акции, облигации, недвижимость, золото и т. д.) позволяет соответствовать запросам страхователей с разным уровнем риск-профиля.</a:t>
            </a:r>
            <a:endParaRPr lang="ru-RU" sz="1600" b="0" dirty="0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8AFC827D-FD3A-815D-1975-1D79C2AD4220}"/>
              </a:ext>
            </a:extLst>
          </p:cNvPr>
          <p:cNvSpPr txBox="1">
            <a:spLocks/>
          </p:cNvSpPr>
          <p:nvPr/>
        </p:nvSpPr>
        <p:spPr>
          <a:xfrm>
            <a:off x="306593" y="2144212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0" name="Google Shape;192;p7">
            <a:extLst>
              <a:ext uri="{FF2B5EF4-FFF2-40B4-BE49-F238E27FC236}">
                <a16:creationId xmlns:a16="http://schemas.microsoft.com/office/drawing/2014/main" id="{001758C6-7E1F-62B5-A703-D9E5ABE6AB01}"/>
              </a:ext>
            </a:extLst>
          </p:cNvPr>
          <p:cNvSpPr txBox="1"/>
          <p:nvPr/>
        </p:nvSpPr>
        <p:spPr>
          <a:xfrm>
            <a:off x="5558667" y="683906"/>
            <a:ext cx="184886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О</a:t>
            </a:r>
            <a: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тсутствие гарантированной доходности и защиты капитала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. </a:t>
            </a:r>
            <a:b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Вероятность получить убыток при снижении стоимости </a:t>
            </a:r>
            <a:b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инвестиционных </a:t>
            </a:r>
            <a:b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активов</a:t>
            </a:r>
            <a:endParaRPr lang="ru-RU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2;p7">
            <a:extLst>
              <a:ext uri="{FF2B5EF4-FFF2-40B4-BE49-F238E27FC236}">
                <a16:creationId xmlns:a16="http://schemas.microsoft.com/office/drawing/2014/main" id="{A118CD90-E463-1BA6-76BD-66E9685B21C5}"/>
              </a:ext>
            </a:extLst>
          </p:cNvPr>
          <p:cNvSpPr txBox="1"/>
          <p:nvPr/>
        </p:nvSpPr>
        <p:spPr>
          <a:xfrm>
            <a:off x="710989" y="2200923"/>
            <a:ext cx="7688042" cy="176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Комбинированный продукт:</a:t>
            </a:r>
          </a:p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Font typeface="Wingdings" pitchFamily="2" charset="2"/>
              <a:buChar char="ü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Страховая составляющая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минимум, на случай дожития и смерти по любой причине (перечень исключений ограничен). Дополнительно могут быть заключены программы страхования по ДСЖ на: потерю трудоспособности, потерю работы, критические заболевания, ДМС (</a:t>
            </a:r>
            <a:r>
              <a:rPr lang="ru-RU" sz="1200" b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чекапы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телемедицина), долгосрочный уход, освобождение от уплаты взносов и пр.</a:t>
            </a:r>
            <a:endParaRPr lang="ru-RU" sz="1200" b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Font typeface="Wingdings" pitchFamily="2" charset="2"/>
              <a:buChar char="ü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Инвестиционная составляющая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вложение в инвестиционные паи открытых паевых фондов (ОПИФ) </a:t>
            </a: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для всех типов страхователей и в паи закрытых паевых фондов (ЗПИФ) – только для страхователей </a:t>
            </a: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квалифицированных инвесторов при страховой премии от 10 млн руб. Инвестиционный доход выплачивается единовременно, регулярные выплаты дохода не предусмотрены.</a:t>
            </a:r>
            <a:endParaRPr lang="ru-RU" sz="16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EA885A-5B54-73DA-D0A0-D4706E637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53" y="237267"/>
            <a:ext cx="350289" cy="3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759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6391</TotalTime>
  <Words>2360</Words>
  <Application>Microsoft Macintosh PowerPoint</Application>
  <PresentationFormat>Экран (16:9)</PresentationFormat>
  <Paragraphs>317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Helvetica Neue</vt:lpstr>
      <vt:lpstr>Helvetica Neue Light</vt:lpstr>
      <vt:lpstr>Proxima Nova Rg</vt:lpstr>
      <vt:lpstr>Times New Roman</vt:lpstr>
      <vt:lpstr>Wingdings</vt:lpstr>
      <vt:lpstr>White</vt:lpstr>
      <vt:lpstr>Думай о будущем: страхование  и накопления</vt:lpstr>
      <vt:lpstr>СТАРТОВЫЕ ВОПРОСЫ  О ФИНАНСОВОМ БЛАГОПОЛУЧИИ  И ЕГО ДОСТИЖЕНИИ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273</cp:revision>
  <dcterms:modified xsi:type="dcterms:W3CDTF">2025-09-04T08:55:05Z</dcterms:modified>
</cp:coreProperties>
</file>